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319" r:id="rId2"/>
    <p:sldId id="441" r:id="rId3"/>
    <p:sldId id="457" r:id="rId4"/>
    <p:sldId id="444" r:id="rId5"/>
    <p:sldId id="442" r:id="rId6"/>
    <p:sldId id="466" r:id="rId7"/>
    <p:sldId id="258" r:id="rId8"/>
    <p:sldId id="445" r:id="rId9"/>
    <p:sldId id="452" r:id="rId10"/>
    <p:sldId id="453" r:id="rId11"/>
    <p:sldId id="456" r:id="rId12"/>
    <p:sldId id="455" r:id="rId13"/>
    <p:sldId id="454" r:id="rId14"/>
    <p:sldId id="450" r:id="rId15"/>
    <p:sldId id="451" r:id="rId16"/>
    <p:sldId id="467" r:id="rId17"/>
    <p:sldId id="459" r:id="rId18"/>
    <p:sldId id="335" r:id="rId19"/>
    <p:sldId id="316" r:id="rId20"/>
  </p:sldIdLst>
  <p:sldSz cx="12192000" cy="6858000"/>
  <p:notesSz cx="6858000" cy="9144000"/>
  <p:embeddedFontLst>
    <p:embeddedFont>
      <p:font typeface="Bebas Neue" charset="0"/>
      <p:regular r:id="rId22"/>
    </p:embeddedFont>
    <p:embeddedFont>
      <p:font typeface="HY헤드라인M" pitchFamily="18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Calibri Light" charset="0"/>
      <p:regular r:id="rId26"/>
      <p:italic r:id="rId27"/>
    </p:embeddedFont>
    <p:embeddedFont>
      <p:font typeface="Arial Unicode MS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547"/>
    <a:srgbClr val="01CBBB"/>
    <a:srgbClr val="F5F5F5"/>
    <a:srgbClr val="DFF7F5"/>
    <a:srgbClr val="90FBE1"/>
    <a:srgbClr val="FF7E75"/>
    <a:srgbClr val="603AFF"/>
    <a:srgbClr val="3E89FC"/>
    <a:srgbClr val="3568F5"/>
    <a:srgbClr val="7F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-72" y="-6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2.svg"/><Relationship Id="rId21" Type="http://schemas.openxmlformats.org/officeDocument/2006/relationships/image" Target="../media/image10.pn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image" Target="../media/image26.svg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hyperlink" Target="http://www.pptmon.com/" TargetMode="External"/><Relationship Id="rId22" Type="http://schemas.openxmlformats.org/officeDocument/2006/relationships/image" Target="../media/image20.svg"/><Relationship Id="rId27" Type="http://schemas.openxmlformats.org/officeDocument/2006/relationships/image" Target="../media/image13.png"/><Relationship Id="rId30" Type="http://schemas.openxmlformats.org/officeDocument/2006/relationships/image" Target="../media/image2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21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19" Type="http://schemas.openxmlformats.org/officeDocument/2006/relationships/image" Target="../media/image2.pn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Relationship Id="rId22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래픽 77">
            <a:extLst>
              <a:ext uri="{FF2B5EF4-FFF2-40B4-BE49-F238E27FC236}">
                <a16:creationId xmlns:a16="http://schemas.microsoft.com/office/drawing/2014/main" xmlns="" id="{FCBF3FF7-1576-41E4-BDC8-6725EEC2A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3534" y="411888"/>
            <a:ext cx="1154961" cy="1154961"/>
          </a:xfrm>
          <a:prstGeom prst="rect">
            <a:avLst/>
          </a:prstGeom>
        </p:spPr>
      </p:pic>
      <p:sp>
        <p:nvSpPr>
          <p:cNvPr id="56" name="그림 개체 틀 17">
            <a:extLst>
              <a:ext uri="{FF2B5EF4-FFF2-40B4-BE49-F238E27FC236}">
                <a16:creationId xmlns:a16="http://schemas.microsoft.com/office/drawing/2014/main" xmlns="" id="{CCE902EC-0361-470B-8C87-6922D5B682F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085465" y="3351951"/>
            <a:ext cx="2739603" cy="2739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xmlns="" id="{67B09BC8-1E47-4CD0-A894-18E444953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4500000">
            <a:off x="7051860" y="2759472"/>
            <a:ext cx="1943166" cy="1943166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xmlns="" id="{CB1203DC-0D65-4AFE-9494-26E484C290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4500000">
            <a:off x="5745101" y="3446004"/>
            <a:ext cx="3116068" cy="3116069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xmlns="" id="{4B39C21D-07ED-41B5-8B0E-49D9A7240FD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22959" y="751133"/>
            <a:ext cx="2409177" cy="2409177"/>
          </a:xfrm>
          <a:prstGeom prst="rect">
            <a:avLst/>
          </a:prstGeom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xmlns="" id="{CCBEBCF3-E557-482E-BEBE-F79039C8FDA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461214" y="4655379"/>
            <a:ext cx="595527" cy="1127892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89BA8F1B-2444-4120-8A86-E5578CA999C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829962" y="3392276"/>
            <a:ext cx="2034716" cy="595527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xmlns="" id="{17793DFD-4F66-4357-BD95-197B9B1072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69842" y="411888"/>
            <a:ext cx="1502352" cy="1502352"/>
          </a:xfrm>
          <a:prstGeom prst="rect">
            <a:avLst/>
          </a:prstGeom>
        </p:spPr>
      </p:pic>
      <p:sp>
        <p:nvSpPr>
          <p:cNvPr id="55" name="그림 개체 틀 17">
            <a:extLst>
              <a:ext uri="{FF2B5EF4-FFF2-40B4-BE49-F238E27FC236}">
                <a16:creationId xmlns:a16="http://schemas.microsoft.com/office/drawing/2014/main" xmlns="" id="{AD6FC09A-2694-4B7C-B116-2087705DF476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8187367" y="726562"/>
            <a:ext cx="2120402" cy="2120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7" name="그림 개체 틀 17">
            <a:extLst>
              <a:ext uri="{FF2B5EF4-FFF2-40B4-BE49-F238E27FC236}">
                <a16:creationId xmlns:a16="http://schemas.microsoft.com/office/drawing/2014/main" xmlns="" id="{8335021E-F48F-4FA6-8418-2A117B7D391B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9778740" y="3705622"/>
            <a:ext cx="2120402" cy="21204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98DEAD-2251-4C71-B8C4-0FBC011A8B55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hlinkClick r:id="rId14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xmlns="" id="{B2B1537A-3F0E-4D97-B0E4-CA4E59A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9672"/>
          <a:stretch/>
        </p:blipFill>
        <p:spPr>
          <a:xfrm>
            <a:off x="8033340" y="6161233"/>
            <a:ext cx="1154961" cy="696768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xmlns="" id="{D820DB9F-CCBB-4C5C-BFD8-1BC6CD93A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10698" r="17036"/>
          <a:stretch/>
        </p:blipFill>
        <p:spPr>
          <a:xfrm>
            <a:off x="11233270" y="1"/>
            <a:ext cx="958729" cy="1031978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xmlns="" id="{A82D5645-923C-49E0-B29D-C0264BAA517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0400193" y="2900020"/>
            <a:ext cx="219600" cy="219600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xmlns="" id="{4C1D295C-F6C9-4EF0-B966-0A8591AF6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2854"/>
          <a:stretch/>
        </p:blipFill>
        <p:spPr>
          <a:xfrm>
            <a:off x="11416489" y="5320123"/>
            <a:ext cx="775511" cy="1154961"/>
          </a:xfrm>
          <a:prstGeom prst="rect">
            <a:avLst/>
          </a:prstGeom>
        </p:spPr>
      </p:pic>
      <p:pic>
        <p:nvPicPr>
          <p:cNvPr id="76" name="그래픽 75">
            <a:extLst>
              <a:ext uri="{FF2B5EF4-FFF2-40B4-BE49-F238E27FC236}">
                <a16:creationId xmlns:a16="http://schemas.microsoft.com/office/drawing/2014/main" xmlns="" id="{92063B4E-1DE5-41DB-A7DC-A287384C3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t="26836"/>
          <a:stretch/>
        </p:blipFill>
        <p:spPr>
          <a:xfrm>
            <a:off x="535946" y="0"/>
            <a:ext cx="775989" cy="567741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xmlns="" id="{D2C9AEC3-0264-44DB-AA92-6F42130E501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273775" y="582531"/>
            <a:ext cx="221067" cy="221067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xmlns="" id="{CC667BBA-6FB8-4A40-829C-0A83D77843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596" b="19879"/>
          <a:stretch/>
        </p:blipFill>
        <p:spPr>
          <a:xfrm>
            <a:off x="0" y="5932635"/>
            <a:ext cx="1113426" cy="925365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xmlns="" id="{A56B5E0E-5604-4D12-BF14-05886F905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rcRect b="55169"/>
          <a:stretch/>
        </p:blipFill>
        <p:spPr>
          <a:xfrm>
            <a:off x="384308" y="6510115"/>
            <a:ext cx="775989" cy="347885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xmlns="" id="{9C406259-B5BC-4335-AE11-45FD21ADE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t="49736" r="76296"/>
          <a:stretch/>
        </p:blipFill>
        <p:spPr>
          <a:xfrm>
            <a:off x="11918225" y="582531"/>
            <a:ext cx="273775" cy="580533"/>
          </a:xfrm>
          <a:prstGeom prst="rect">
            <a:avLst/>
          </a:prstGeom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xmlns="" id="{343DDFAD-8039-48EA-A291-30ED4A600E7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7205540" y="1569689"/>
            <a:ext cx="221067" cy="221067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xmlns="" id="{93379496-56A1-4292-B1FD-E45E7223B293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5938724" y="6413886"/>
            <a:ext cx="285932" cy="2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8">
            <a:extLst>
              <a:ext uri="{FF2B5EF4-FFF2-40B4-BE49-F238E27FC236}">
                <a16:creationId xmlns:a16="http://schemas.microsoft.com/office/drawing/2014/main" xmlns="" id="{FB3F8FBF-DB25-40D5-A99D-510C753E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69975" y="1058182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62026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4153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15A5B6-9832-4A1F-A410-3902E0E1E18E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40E250FB-379A-468A-B304-E3809C362D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583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xmlns="" id="{9DC74D46-AB7C-4223-BF3A-863F960E044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4500000">
            <a:off x="5563681" y="1035892"/>
            <a:ext cx="2503154" cy="250315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xmlns="" id="{11D90879-83FD-479F-AB25-C2871B91A0E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rot="4500000">
            <a:off x="3880336" y="1920271"/>
            <a:ext cx="4014067" cy="401407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D79E021B-BE0A-4469-A27C-365D0B556D02}"/>
              </a:ext>
            </a:extLst>
          </p:cNvPr>
          <p:cNvSpPr>
            <a:spLocks noChangeAspect="1"/>
          </p:cNvSpPr>
          <p:nvPr userDrawn="1"/>
        </p:nvSpPr>
        <p:spPr>
          <a:xfrm>
            <a:off x="4318787" y="1799114"/>
            <a:ext cx="3529108" cy="3529108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xmlns="" id="{88209296-B728-4584-BCC8-85866CAF35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918304" y="5328222"/>
            <a:ext cx="285932" cy="28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211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xmlns="" id="{443F6F78-6CB6-4EE1-8B94-2D9302A606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0570" y="856311"/>
            <a:ext cx="3476224" cy="51453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87874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17">
            <a:extLst>
              <a:ext uri="{FF2B5EF4-FFF2-40B4-BE49-F238E27FC236}">
                <a16:creationId xmlns:a16="http://schemas.microsoft.com/office/drawing/2014/main" xmlns="" id="{C6AFC406-807E-4B65-8C07-08A3FBEB23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2300513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7">
            <a:extLst>
              <a:ext uri="{FF2B5EF4-FFF2-40B4-BE49-F238E27FC236}">
                <a16:creationId xmlns:a16="http://schemas.microsoft.com/office/drawing/2014/main" xmlns="" id="{3F842953-C2DE-418E-AD20-FEE1EFAF61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300513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17">
            <a:extLst>
              <a:ext uri="{FF2B5EF4-FFF2-40B4-BE49-F238E27FC236}">
                <a16:creationId xmlns:a16="http://schemas.microsoft.com/office/drawing/2014/main" xmlns="" id="{568AE030-DAEA-4543-9450-AFBD3F7ED8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974" y="2300513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913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12">
            <a:extLst>
              <a:ext uri="{FF2B5EF4-FFF2-40B4-BE49-F238E27FC236}">
                <a16:creationId xmlns:a16="http://schemas.microsoft.com/office/drawing/2014/main" xmlns="" id="{3D2E454C-8986-4B95-BC1C-2D56517ADE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" y="3428995"/>
            <a:ext cx="1714498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152000" anchor="ctr" anchorCtr="1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add picture</a:t>
            </a:r>
            <a:endParaRPr lang="ko-KR" altLang="en-US" dirty="0"/>
          </a:p>
        </p:txBody>
      </p:sp>
      <p:sp>
        <p:nvSpPr>
          <p:cNvPr id="19" name="그림 개체 틀 12">
            <a:extLst>
              <a:ext uri="{FF2B5EF4-FFF2-40B4-BE49-F238E27FC236}">
                <a16:creationId xmlns:a16="http://schemas.microsoft.com/office/drawing/2014/main" xmlns="" id="{D8977C0A-3830-4E01-8F3E-59A3F2CE29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14504" y="0"/>
            <a:ext cx="1714498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152000" anchor="ctr" anchorCtr="1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76953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4">
            <a:extLst>
              <a:ext uri="{FF2B5EF4-FFF2-40B4-BE49-F238E27FC236}">
                <a16:creationId xmlns:a16="http://schemas.microsoft.com/office/drawing/2014/main" xmlns="" id="{5D1EC15E-F0F0-4DEE-9F7A-005AE14DD6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501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xmlns="" id="{D6CA5241-6540-42C1-9A4A-598672423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72934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xmlns="" id="{6C91D679-BD06-4932-91A6-DCD9D3FB59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3367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xmlns="" id="{3EFC8E56-24D8-45D8-8766-E8DBC20CA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3799" y="256105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01281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11">
            <a:extLst>
              <a:ext uri="{FF2B5EF4-FFF2-40B4-BE49-F238E27FC236}">
                <a16:creationId xmlns:a16="http://schemas.microsoft.com/office/drawing/2014/main" xmlns="" id="{B80DD7AA-54D1-4044-B3D0-A3E13227F6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6978" y="1202190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xmlns="" id="{25687D95-E4A3-48D8-A901-B7EDFDEA1F8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39078" y="1202190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9943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27939B-8E9B-446C-8556-5083FA01A1C1}"/>
              </a:ext>
            </a:extLst>
          </p:cNvPr>
          <p:cNvSpPr txBox="1"/>
          <p:nvPr userDrawn="1"/>
        </p:nvSpPr>
        <p:spPr>
          <a:xfrm>
            <a:off x="4073026" y="7044874"/>
            <a:ext cx="1808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xmlns="" id="{49D68280-3724-4FC7-B6B4-3B96FAAB0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A77CEC87-3CC1-4B89-B235-F7CDFC335A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44065" y="366286"/>
            <a:ext cx="1027090" cy="102709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360A3ADD-72C9-4AB6-88E1-676F110F1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64174"/>
          <a:stretch/>
        </p:blipFill>
        <p:spPr>
          <a:xfrm>
            <a:off x="8674466" y="6490034"/>
            <a:ext cx="1027090" cy="36796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1B87171-C15B-47DB-BA1D-F217C6944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9591" r="17036"/>
          <a:stretch/>
        </p:blipFill>
        <p:spPr>
          <a:xfrm>
            <a:off x="534199" y="0"/>
            <a:ext cx="852584" cy="51803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FED37FA-51A2-40E5-A218-A7B6964623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316314" y="6362573"/>
            <a:ext cx="195287" cy="19528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0C6FAC1-C1B8-4E13-B6E5-1FA81081F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2854"/>
          <a:stretch/>
        </p:blipFill>
        <p:spPr>
          <a:xfrm>
            <a:off x="11502349" y="5113641"/>
            <a:ext cx="689651" cy="102709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0A11CBAD-FA24-448C-808A-97E604B2E2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26836"/>
          <a:stretch/>
        </p:blipFill>
        <p:spPr>
          <a:xfrm>
            <a:off x="11501924" y="0"/>
            <a:ext cx="690076" cy="5048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9A93E049-00DA-4E97-B5F2-F180165EBE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009233" y="416447"/>
            <a:ext cx="196592" cy="1965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B0CF9227-CD9B-4F96-A69D-6AD1BC42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596" b="19879"/>
          <a:stretch/>
        </p:blipFill>
        <p:spPr>
          <a:xfrm>
            <a:off x="0" y="6035086"/>
            <a:ext cx="990154" cy="822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4145E2D8-6569-4161-9A28-253ABB474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55169"/>
          <a:stretch/>
        </p:blipFill>
        <p:spPr>
          <a:xfrm>
            <a:off x="341760" y="6548631"/>
            <a:ext cx="690076" cy="30936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xmlns="" id="{CBFCEA39-FFE7-4FFB-B7BA-C4FBB251F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0565" r="16992" b="-1"/>
          <a:stretch/>
        </p:blipFill>
        <p:spPr>
          <a:xfrm>
            <a:off x="1049955" y="1"/>
            <a:ext cx="852584" cy="40504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E4F10CC8-AAF4-4129-AD4E-63A1CFE67D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7699" y="6348899"/>
            <a:ext cx="195287" cy="19528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D8F79AFE-0683-499F-8148-915737400B0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952" y="504884"/>
            <a:ext cx="195287" cy="195287"/>
          </a:xfrm>
          <a:prstGeom prst="rect">
            <a:avLst/>
          </a:prstGeom>
        </p:spPr>
      </p:pic>
      <p:sp>
        <p:nvSpPr>
          <p:cNvPr id="18" name="그림 개체 틀 5">
            <a:extLst>
              <a:ext uri="{FF2B5EF4-FFF2-40B4-BE49-F238E27FC236}">
                <a16:creationId xmlns:a16="http://schemas.microsoft.com/office/drawing/2014/main" xmlns="" id="{036F077F-3AE6-4575-AE06-FF2FDB7532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48601" y="997404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08444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49" r:id="rId11"/>
    <p:sldLayoutId id="214748366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6.jpg"/><Relationship Id="rId7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13.png"/><Relationship Id="rId10" Type="http://schemas.openxmlformats.org/officeDocument/2006/relationships/image" Target="../media/image22.svg"/><Relationship Id="rId4" Type="http://schemas.openxmlformats.org/officeDocument/2006/relationships/image" Target="../media/image17.jp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1.svg"/><Relationship Id="rId4" Type="http://schemas.openxmlformats.org/officeDocument/2006/relationships/image" Target="../media/image33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9928E7-5CB2-45FD-B0F7-7ED8B8A7E62C}"/>
              </a:ext>
            </a:extLst>
          </p:cNvPr>
          <p:cNvSpPr txBox="1"/>
          <p:nvPr/>
        </p:nvSpPr>
        <p:spPr>
          <a:xfrm>
            <a:off x="1216216" y="1569689"/>
            <a:ext cx="5177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Ollang OLLANG</a:t>
            </a:r>
            <a:endParaRPr lang="ko-KR" altLang="en-US" sz="8000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6A091A3-90ED-4986-A7FB-9127AC899DC5}"/>
              </a:ext>
            </a:extLst>
          </p:cNvPr>
          <p:cNvSpPr txBox="1"/>
          <p:nvPr/>
        </p:nvSpPr>
        <p:spPr>
          <a:xfrm>
            <a:off x="1216216" y="4046273"/>
            <a:ext cx="5177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cs typeface="Arial" panose="020B0604020202020204" pitchFamily="34" charset="0"/>
              </a:rPr>
              <a:t>남녀 소개팅 웹 사이트</a:t>
            </a:r>
            <a:endParaRPr lang="ko-KR" altLang="en-US" sz="2000" dirty="0">
              <a:solidFill>
                <a:srgbClr val="262547"/>
              </a:solidFill>
              <a:cs typeface="Arial" panose="020B0604020202020204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AA61BE85-5DC2-43C4-AA7B-3267E2422510}"/>
              </a:ext>
            </a:extLst>
          </p:cNvPr>
          <p:cNvSpPr/>
          <p:nvPr/>
        </p:nvSpPr>
        <p:spPr>
          <a:xfrm>
            <a:off x="1216216" y="4797959"/>
            <a:ext cx="2466363" cy="395512"/>
          </a:xfrm>
          <a:prstGeom prst="roundRect">
            <a:avLst>
              <a:gd name="adj" fmla="val 50000"/>
            </a:avLst>
          </a:prstGeom>
          <a:solidFill>
            <a:srgbClr val="26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rgbClr val="FEFAE8"/>
                </a:solidFill>
              </a:rPr>
              <a:t>08. 05. 2021</a:t>
            </a:r>
            <a:endParaRPr lang="ko-KR" altLang="en-US" sz="1600" dirty="0">
              <a:solidFill>
                <a:srgbClr val="FEFAE8"/>
              </a:solidFill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xmlns="" id="{27A78CA7-E5AB-4B10-BFD6-A2483CEC4B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r="508"/>
          <a:stretch>
            <a:fillRect/>
          </a:stretch>
        </p:blipFill>
        <p:spPr/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xmlns="" id="{FBBD61AD-4683-4F20-B85D-4875BB1EDC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/>
      </p:pic>
      <p:pic>
        <p:nvPicPr>
          <p:cNvPr id="7" name="그림 개체 틀 6">
            <a:extLst>
              <a:ext uri="{FF2B5EF4-FFF2-40B4-BE49-F238E27FC236}">
                <a16:creationId xmlns:a16="http://schemas.microsoft.com/office/drawing/2014/main" xmlns="" id="{939D4A60-B605-4F6D-A528-68A3EB5A32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169"/>
          <a:stretch>
            <a:fillRect/>
          </a:stretch>
        </p:blipFill>
        <p:spPr/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xmlns="" id="{7A911707-523C-4A0B-AF92-E28BA485E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99372" y="1746627"/>
            <a:ext cx="775989" cy="775989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xmlns="" id="{F77917C3-8BCB-42FC-ACA6-715C387EA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85467" y="5482872"/>
            <a:ext cx="777600" cy="777600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xmlns="" id="{C62195B6-1F2C-4DBD-ABAB-920CFE925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579852" y="5166804"/>
            <a:ext cx="1003677" cy="10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EA1E5E-869B-4C08-8455-7306C1F2F8BD}"/>
              </a:ext>
            </a:extLst>
          </p:cNvPr>
          <p:cNvSpPr txBox="1"/>
          <p:nvPr/>
        </p:nvSpPr>
        <p:spPr>
          <a:xfrm>
            <a:off x="4111262" y="1200461"/>
            <a:ext cx="442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게시글 목록</a:t>
            </a:r>
            <a:r>
              <a:rPr lang="en-US" altLang="ko-KR" sz="1600" b="1">
                <a:solidFill>
                  <a:srgbClr val="262547"/>
                </a:solidFill>
              </a:rPr>
              <a:t>, </a:t>
            </a:r>
            <a:r>
              <a:rPr lang="ko-KR" altLang="en-US" sz="1600" b="1">
                <a:solidFill>
                  <a:srgbClr val="262547"/>
                </a:solidFill>
              </a:rPr>
              <a:t>삽입</a:t>
            </a:r>
            <a:r>
              <a:rPr lang="en-US" altLang="ko-KR" sz="1600" b="1">
                <a:solidFill>
                  <a:srgbClr val="262547"/>
                </a:solidFill>
              </a:rPr>
              <a:t>, </a:t>
            </a:r>
            <a:r>
              <a:rPr lang="ko-KR" altLang="en-US" sz="1600" b="1">
                <a:solidFill>
                  <a:srgbClr val="262547"/>
                </a:solidFill>
              </a:rPr>
              <a:t>수정</a:t>
            </a:r>
            <a:r>
              <a:rPr lang="en-US" altLang="ko-KR" sz="1600" b="1">
                <a:solidFill>
                  <a:srgbClr val="262547"/>
                </a:solidFill>
              </a:rPr>
              <a:t>,</a:t>
            </a:r>
            <a:r>
              <a:rPr lang="ko-KR" altLang="en-US" sz="1600" b="1">
                <a:solidFill>
                  <a:srgbClr val="262547"/>
                </a:solidFill>
              </a:rPr>
              <a:t> 삭제 기능 구현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게시판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79BBF01-64B4-49C7-B93B-02CF5F47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52" y="1631865"/>
            <a:ext cx="9765895" cy="46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3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EA1E5E-869B-4C08-8455-7306C1F2F8BD}"/>
              </a:ext>
            </a:extLst>
          </p:cNvPr>
          <p:cNvSpPr txBox="1"/>
          <p:nvPr/>
        </p:nvSpPr>
        <p:spPr>
          <a:xfrm>
            <a:off x="2719351" y="6058515"/>
            <a:ext cx="7380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남성 여성별로 나눠서</a:t>
            </a:r>
            <a:r>
              <a:rPr lang="en-US" altLang="ko-KR" sz="1600" b="1">
                <a:solidFill>
                  <a:srgbClr val="262547"/>
                </a:solidFill>
              </a:rPr>
              <a:t> </a:t>
            </a:r>
            <a:r>
              <a:rPr lang="ko-KR" altLang="en-US" sz="1600" b="1">
                <a:solidFill>
                  <a:srgbClr val="262547"/>
                </a:solidFill>
              </a:rPr>
              <a:t>프로필을 볼 수 있고 </a:t>
            </a:r>
            <a:r>
              <a:rPr lang="en-US" altLang="ko-KR" sz="1600" b="1">
                <a:solidFill>
                  <a:srgbClr val="262547"/>
                </a:solidFill>
              </a:rPr>
              <a:t>1</a:t>
            </a:r>
            <a:r>
              <a:rPr lang="ko-KR" altLang="en-US" sz="1600" b="1">
                <a:solidFill>
                  <a:srgbClr val="262547"/>
                </a:solidFill>
              </a:rPr>
              <a:t>대</a:t>
            </a:r>
            <a:r>
              <a:rPr lang="en-US" altLang="ko-KR" sz="1600" b="1">
                <a:solidFill>
                  <a:srgbClr val="262547"/>
                </a:solidFill>
              </a:rPr>
              <a:t>1 </a:t>
            </a:r>
            <a:r>
              <a:rPr lang="ko-KR" altLang="en-US" sz="1600" b="1">
                <a:solidFill>
                  <a:srgbClr val="262547"/>
                </a:solidFill>
              </a:rPr>
              <a:t>채팅으로 이어질 수 있게끔 구현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갤러리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42D499-40F0-4025-8DD1-8B3734B7B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4" y="1291861"/>
            <a:ext cx="5065984" cy="4446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35D81EC-321F-4B46-B3DB-48EBBE6C7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110"/>
          <a:stretch/>
        </p:blipFill>
        <p:spPr>
          <a:xfrm>
            <a:off x="5489198" y="1291861"/>
            <a:ext cx="6384533" cy="43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EA1E5E-869B-4C08-8455-7306C1F2F8BD}"/>
              </a:ext>
            </a:extLst>
          </p:cNvPr>
          <p:cNvSpPr txBox="1"/>
          <p:nvPr/>
        </p:nvSpPr>
        <p:spPr>
          <a:xfrm>
            <a:off x="4008457" y="1062797"/>
            <a:ext cx="476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62547"/>
                </a:solidFill>
              </a:rPr>
              <a:t>개인 프로필 등록</a:t>
            </a:r>
            <a:r>
              <a:rPr lang="en-US" altLang="ko-KR" b="1" dirty="0">
                <a:solidFill>
                  <a:srgbClr val="262547"/>
                </a:solidFill>
              </a:rPr>
              <a:t>  </a:t>
            </a:r>
            <a:r>
              <a:rPr lang="ko-KR" altLang="en-US" b="1" dirty="0">
                <a:solidFill>
                  <a:srgbClr val="262547"/>
                </a:solidFill>
              </a:rPr>
              <a:t>및 수정기능 구현</a:t>
            </a:r>
            <a:endParaRPr lang="en-US" altLang="ko-KR" b="1" dirty="0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F46E20-DD6D-496F-A51A-3A560627FB9F}"/>
              </a:ext>
            </a:extLst>
          </p:cNvPr>
          <p:cNvSpPr txBox="1"/>
          <p:nvPr/>
        </p:nvSpPr>
        <p:spPr>
          <a:xfrm>
            <a:off x="4369354" y="416466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프로필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4634187-F684-442E-A899-597092040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1" y="1553015"/>
            <a:ext cx="9104737" cy="52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0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EA1E5E-869B-4C08-8455-7306C1F2F8BD}"/>
              </a:ext>
            </a:extLst>
          </p:cNvPr>
          <p:cNvSpPr txBox="1"/>
          <p:nvPr/>
        </p:nvSpPr>
        <p:spPr>
          <a:xfrm>
            <a:off x="273163" y="644096"/>
            <a:ext cx="3085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62547"/>
                </a:solidFill>
              </a:rPr>
              <a:t>시간부족으로 기능</a:t>
            </a:r>
            <a:r>
              <a:rPr lang="en-US" altLang="ko-KR" sz="1600" b="1" dirty="0">
                <a:solidFill>
                  <a:srgbClr val="262547"/>
                </a:solidFill>
              </a:rPr>
              <a:t> </a:t>
            </a:r>
            <a:r>
              <a:rPr lang="ko-KR" altLang="en-US" sz="1600" b="1" dirty="0">
                <a:solidFill>
                  <a:srgbClr val="262547"/>
                </a:solidFill>
              </a:rPr>
              <a:t>구현 실패</a:t>
            </a:r>
            <a:endParaRPr lang="en-US" altLang="ko-KR" sz="1600" b="1" dirty="0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결제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1B513F3-DA6D-4CDC-BC75-B52DCDD0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2" y="2012348"/>
            <a:ext cx="8321946" cy="4201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0F6A971-4AC8-4BCD-833E-24E8273B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" y="1059327"/>
            <a:ext cx="2989540" cy="579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2B4102-9EE8-4036-B25E-AB06AB87EB3C}"/>
              </a:ext>
            </a:extLst>
          </p:cNvPr>
          <p:cNvSpPr txBox="1"/>
          <p:nvPr/>
        </p:nvSpPr>
        <p:spPr>
          <a:xfrm>
            <a:off x="3521862" y="1267850"/>
            <a:ext cx="5702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62547"/>
                </a:solidFill>
              </a:rPr>
              <a:t>결제 정보를 입력 후 결제 내역</a:t>
            </a:r>
            <a:r>
              <a:rPr lang="en-US" altLang="ko-KR" sz="1600" b="1" dirty="0">
                <a:solidFill>
                  <a:srgbClr val="262547"/>
                </a:solidFill>
              </a:rPr>
              <a:t>, </a:t>
            </a:r>
            <a:r>
              <a:rPr lang="ko-KR" altLang="en-US" sz="1600" b="1" dirty="0">
                <a:solidFill>
                  <a:srgbClr val="262547"/>
                </a:solidFill>
              </a:rPr>
              <a:t>결제목록</a:t>
            </a:r>
            <a:r>
              <a:rPr lang="en-US" altLang="ko-KR" sz="1600" b="1" dirty="0">
                <a:solidFill>
                  <a:srgbClr val="262547"/>
                </a:solidFill>
              </a:rPr>
              <a:t> </a:t>
            </a:r>
            <a:r>
              <a:rPr lang="ko-KR" altLang="en-US" sz="1600" b="1" dirty="0">
                <a:solidFill>
                  <a:srgbClr val="262547"/>
                </a:solidFill>
              </a:rPr>
              <a:t>등 관련 정보를 저장</a:t>
            </a:r>
            <a:r>
              <a:rPr lang="en-US" altLang="ko-KR" sz="1600" b="1" dirty="0">
                <a:solidFill>
                  <a:srgbClr val="262547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57128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FF03D4B-095A-43AB-A8A5-54E469E98775}"/>
              </a:ext>
            </a:extLst>
          </p:cNvPr>
          <p:cNvSpPr txBox="1"/>
          <p:nvPr/>
        </p:nvSpPr>
        <p:spPr>
          <a:xfrm>
            <a:off x="4662196" y="2792370"/>
            <a:ext cx="2867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사용된</a:t>
            </a:r>
            <a:endParaRPr lang="en-US" altLang="ko-KR" sz="4000" b="1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기술</a:t>
            </a:r>
            <a:endParaRPr lang="en-US" altLang="ko-KR" sz="4000" b="1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72B0BD1-6561-4C94-B903-0ACE3E1C2E40}"/>
              </a:ext>
            </a:extLst>
          </p:cNvPr>
          <p:cNvSpPr txBox="1"/>
          <p:nvPr/>
        </p:nvSpPr>
        <p:spPr>
          <a:xfrm>
            <a:off x="4665950" y="3989948"/>
            <a:ext cx="286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>
                <a:solidFill>
                  <a:srgbClr val="262547"/>
                </a:solidFill>
              </a:rPr>
              <a:t>Java, mysql, spring, mybatis, websocket,,,,,</a:t>
            </a:r>
            <a:endParaRPr lang="en-US" altLang="ko-KR" sz="12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0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91CB823-42A0-4162-9D71-6FBDC098A791}"/>
              </a:ext>
            </a:extLst>
          </p:cNvPr>
          <p:cNvSpPr/>
          <p:nvPr/>
        </p:nvSpPr>
        <p:spPr>
          <a:xfrm>
            <a:off x="4095456" y="1455369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288000" rIns="72000" bIns="72000" rtlCol="0" anchor="t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JAVA SPRING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631D8D8-E77B-4D89-B1FD-FD0040868A36}"/>
              </a:ext>
            </a:extLst>
          </p:cNvPr>
          <p:cNvSpPr/>
          <p:nvPr/>
        </p:nvSpPr>
        <p:spPr>
          <a:xfrm>
            <a:off x="5351403" y="271131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882BF38-4591-4F66-A38A-5BAB6EE70783}"/>
              </a:ext>
            </a:extLst>
          </p:cNvPr>
          <p:cNvSpPr/>
          <p:nvPr/>
        </p:nvSpPr>
        <p:spPr>
          <a:xfrm>
            <a:off x="6122913" y="1455369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288000" rIns="72000" bIns="72000" rtlCol="0" anchor="t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MYBATIS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D3A26B7-46E8-43EB-A4CA-334C396C9BEA}"/>
              </a:ext>
            </a:extLst>
          </p:cNvPr>
          <p:cNvSpPr/>
          <p:nvPr/>
        </p:nvSpPr>
        <p:spPr>
          <a:xfrm>
            <a:off x="6122913" y="271131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9AE30C8-83F3-41EC-87FC-A86971C47EBC}"/>
              </a:ext>
            </a:extLst>
          </p:cNvPr>
          <p:cNvSpPr/>
          <p:nvPr/>
        </p:nvSpPr>
        <p:spPr>
          <a:xfrm>
            <a:off x="4095456" y="3491796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72000" rIns="72000" bIns="288000" rtlCol="0" anchor="b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MySQL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4815D14-B447-49FE-826C-3329E149B8F0}"/>
              </a:ext>
            </a:extLst>
          </p:cNvPr>
          <p:cNvSpPr/>
          <p:nvPr/>
        </p:nvSpPr>
        <p:spPr>
          <a:xfrm>
            <a:off x="5351403" y="349179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5FADB14-D1B1-44B6-9BC8-B9FDC0D687BE}"/>
              </a:ext>
            </a:extLst>
          </p:cNvPr>
          <p:cNvSpPr/>
          <p:nvPr/>
        </p:nvSpPr>
        <p:spPr>
          <a:xfrm>
            <a:off x="6122913" y="3491796"/>
            <a:ext cx="1973631" cy="1973631"/>
          </a:xfrm>
          <a:prstGeom prst="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72000" tIns="72000" rIns="72000" bIns="288000" rtlCol="0" anchor="b" anchorCtr="0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WEBSOCKET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2462B2-6B6C-401E-BB5A-F6D377956681}"/>
              </a:ext>
            </a:extLst>
          </p:cNvPr>
          <p:cNvSpPr/>
          <p:nvPr/>
        </p:nvSpPr>
        <p:spPr>
          <a:xfrm>
            <a:off x="6122913" y="3491796"/>
            <a:ext cx="717684" cy="717684"/>
          </a:xfrm>
          <a:prstGeom prst="rect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D79ECA02-5C01-493A-90D8-4D20A9E49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5300" y="3664183"/>
            <a:ext cx="372911" cy="37291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EBA35018-0152-4914-A728-72502627C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95300" y="2881210"/>
            <a:ext cx="372911" cy="37291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2D49870F-18E7-49B7-A2CD-D35D29A27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23790" y="2887542"/>
            <a:ext cx="372911" cy="3290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320FD4AD-F11E-408A-A5A4-69FF44A12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23790" y="3664183"/>
            <a:ext cx="372911" cy="372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D6E8513-C18A-4758-8ECB-4A6978D3D793}"/>
              </a:ext>
            </a:extLst>
          </p:cNvPr>
          <p:cNvSpPr txBox="1"/>
          <p:nvPr/>
        </p:nvSpPr>
        <p:spPr>
          <a:xfrm>
            <a:off x="8336295" y="4694082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Websocket</a:t>
            </a:r>
            <a:r>
              <a:rPr lang="ko-KR" altLang="en-US" sz="1400">
                <a:solidFill>
                  <a:srgbClr val="262547"/>
                </a:solidFill>
              </a:rPr>
              <a:t>을 이용하여 채팅기능 구현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1AD45C4-743D-4494-BA8E-1556AB6CFF74}"/>
              </a:ext>
            </a:extLst>
          </p:cNvPr>
          <p:cNvSpPr/>
          <p:nvPr/>
        </p:nvSpPr>
        <p:spPr>
          <a:xfrm>
            <a:off x="8329514" y="4345643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04.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8C6C11-7529-450F-B505-89A0B5E0FA19}"/>
              </a:ext>
            </a:extLst>
          </p:cNvPr>
          <p:cNvSpPr txBox="1"/>
          <p:nvPr/>
        </p:nvSpPr>
        <p:spPr>
          <a:xfrm>
            <a:off x="8336295" y="2657655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Mybatis</a:t>
            </a:r>
            <a:r>
              <a:rPr lang="ko-KR" altLang="en-US" sz="1400">
                <a:solidFill>
                  <a:srgbClr val="262547"/>
                </a:solidFill>
              </a:rPr>
              <a:t>를 사용하여 </a:t>
            </a:r>
            <a:r>
              <a:rPr lang="en-US" altLang="ko-KR" sz="1400">
                <a:solidFill>
                  <a:srgbClr val="262547"/>
                </a:solidFill>
              </a:rPr>
              <a:t>DB</a:t>
            </a:r>
            <a:r>
              <a:rPr lang="ko-KR" altLang="en-US" sz="1400">
                <a:solidFill>
                  <a:srgbClr val="262547"/>
                </a:solidFill>
              </a:rPr>
              <a:t>와 연동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E8AFC3D-C76B-43EA-92E6-20E7E38DDB1D}"/>
              </a:ext>
            </a:extLst>
          </p:cNvPr>
          <p:cNvSpPr/>
          <p:nvPr/>
        </p:nvSpPr>
        <p:spPr>
          <a:xfrm>
            <a:off x="8329514" y="2309216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03.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F42BD8B-7133-4B00-8417-2EAA809F3158}"/>
              </a:ext>
            </a:extLst>
          </p:cNvPr>
          <p:cNvSpPr txBox="1"/>
          <p:nvPr/>
        </p:nvSpPr>
        <p:spPr>
          <a:xfrm>
            <a:off x="523124" y="3814835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MySQL</a:t>
            </a:r>
            <a:r>
              <a:rPr lang="ko-KR" altLang="en-US" sz="1400">
                <a:solidFill>
                  <a:srgbClr val="262547"/>
                </a:solidFill>
              </a:rPr>
              <a:t>을 사용하여 </a:t>
            </a:r>
            <a:r>
              <a:rPr lang="en-US" altLang="ko-KR" sz="1400">
                <a:solidFill>
                  <a:srgbClr val="262547"/>
                </a:solidFill>
              </a:rPr>
              <a:t>DB</a:t>
            </a:r>
            <a:r>
              <a:rPr lang="ko-KR" altLang="en-US" sz="1400">
                <a:solidFill>
                  <a:srgbClr val="262547"/>
                </a:solidFill>
              </a:rPr>
              <a:t>설계 및 구축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E01DE67-790E-4B46-9305-A720A8572ADE}"/>
              </a:ext>
            </a:extLst>
          </p:cNvPr>
          <p:cNvSpPr/>
          <p:nvPr/>
        </p:nvSpPr>
        <p:spPr>
          <a:xfrm>
            <a:off x="516344" y="3466396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02.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0A07807-EF88-485A-B7A9-77FD0BF4A0DA}"/>
              </a:ext>
            </a:extLst>
          </p:cNvPr>
          <p:cNvSpPr txBox="1"/>
          <p:nvPr/>
        </p:nvSpPr>
        <p:spPr>
          <a:xfrm>
            <a:off x="523124" y="1778408"/>
            <a:ext cx="333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547"/>
                </a:solidFill>
              </a:rPr>
              <a:t>Java</a:t>
            </a:r>
            <a:r>
              <a:rPr lang="ko-KR" altLang="en-US" sz="1400">
                <a:solidFill>
                  <a:srgbClr val="262547"/>
                </a:solidFill>
              </a:rPr>
              <a:t> </a:t>
            </a:r>
            <a:r>
              <a:rPr lang="en-US" altLang="ko-KR" sz="1400">
                <a:solidFill>
                  <a:srgbClr val="262547"/>
                </a:solidFill>
              </a:rPr>
              <a:t>&amp; Spring MVC</a:t>
            </a:r>
            <a:r>
              <a:rPr lang="ko-KR" altLang="en-US" sz="1400">
                <a:solidFill>
                  <a:srgbClr val="262547"/>
                </a:solidFill>
              </a:rPr>
              <a:t>패턴을 사용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7EE0629-6481-4D75-9EE9-9F5289BA728C}"/>
              </a:ext>
            </a:extLst>
          </p:cNvPr>
          <p:cNvSpPr/>
          <p:nvPr/>
        </p:nvSpPr>
        <p:spPr>
          <a:xfrm>
            <a:off x="516344" y="1429969"/>
            <a:ext cx="3346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62547"/>
                </a:solidFill>
                <a:latin typeface="+mj-lt"/>
              </a:rPr>
              <a:t>OPTION 01.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75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FF03D4B-095A-43AB-A8A5-54E469E98775}"/>
              </a:ext>
            </a:extLst>
          </p:cNvPr>
          <p:cNvSpPr txBox="1"/>
          <p:nvPr/>
        </p:nvSpPr>
        <p:spPr>
          <a:xfrm>
            <a:off x="4662196" y="2792370"/>
            <a:ext cx="2867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프로젝트 </a:t>
            </a:r>
            <a:endParaRPr lang="en-US" altLang="ko-KR" sz="4000" b="1" smtClean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ko-KR" altLang="en-US" sz="4000" b="1" smtClean="0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시연</a:t>
            </a:r>
            <a:endParaRPr lang="en-US" altLang="ko-KR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72B0BD1-6561-4C94-B903-0ACE3E1C2E40}"/>
              </a:ext>
            </a:extLst>
          </p:cNvPr>
          <p:cNvSpPr txBox="1"/>
          <p:nvPr/>
        </p:nvSpPr>
        <p:spPr>
          <a:xfrm>
            <a:off x="4665950" y="3989948"/>
            <a:ext cx="286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endParaRPr lang="en-US" altLang="ko-KR" sz="12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FF03D4B-095A-43AB-A8A5-54E469E98775}"/>
              </a:ext>
            </a:extLst>
          </p:cNvPr>
          <p:cNvSpPr txBox="1"/>
          <p:nvPr/>
        </p:nvSpPr>
        <p:spPr>
          <a:xfrm>
            <a:off x="4665950" y="3282062"/>
            <a:ext cx="2867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느낀점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8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E37F03AC-8466-4450-B279-2D1BABD57322}"/>
              </a:ext>
            </a:extLst>
          </p:cNvPr>
          <p:cNvSpPr/>
          <p:nvPr/>
        </p:nvSpPr>
        <p:spPr>
          <a:xfrm>
            <a:off x="1451097" y="1259380"/>
            <a:ext cx="898591" cy="898591"/>
          </a:xfrm>
          <a:prstGeom prst="ellipse">
            <a:avLst/>
          </a:prstGeom>
          <a:solidFill>
            <a:srgbClr val="262547"/>
          </a:solidFill>
          <a:ln w="762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4FDF0E17-F9B5-4382-A3F6-1D2F7F42D2C6}"/>
              </a:ext>
            </a:extLst>
          </p:cNvPr>
          <p:cNvGrpSpPr/>
          <p:nvPr/>
        </p:nvGrpSpPr>
        <p:grpSpPr>
          <a:xfrm>
            <a:off x="1776133" y="1533336"/>
            <a:ext cx="248519" cy="331413"/>
            <a:chOff x="3471472" y="902398"/>
            <a:chExt cx="295275" cy="393763"/>
          </a:xfrm>
          <a:solidFill>
            <a:srgbClr val="DFF7F5"/>
          </a:soli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06E3F9D7-28E9-4A89-8A77-579479614D4F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0F20652A-3F9E-4D6E-87AF-D6568D81C014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842E982F-A77A-4455-807D-A3A51689D799}"/>
              </a:ext>
            </a:extLst>
          </p:cNvPr>
          <p:cNvSpPr/>
          <p:nvPr/>
        </p:nvSpPr>
        <p:spPr>
          <a:xfrm>
            <a:off x="1416573" y="2821376"/>
            <a:ext cx="898591" cy="898591"/>
          </a:xfrm>
          <a:prstGeom prst="ellipse">
            <a:avLst/>
          </a:prstGeom>
          <a:solidFill>
            <a:srgbClr val="262547"/>
          </a:solidFill>
          <a:ln w="762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E5CBC840-B956-45B6-9A5E-04B248935E83}"/>
              </a:ext>
            </a:extLst>
          </p:cNvPr>
          <p:cNvGrpSpPr/>
          <p:nvPr/>
        </p:nvGrpSpPr>
        <p:grpSpPr>
          <a:xfrm>
            <a:off x="1694302" y="3097314"/>
            <a:ext cx="316629" cy="324799"/>
            <a:chOff x="2772242" y="1560385"/>
            <a:chExt cx="376198" cy="385905"/>
          </a:xfrm>
          <a:solidFill>
            <a:srgbClr val="DFF7F5"/>
          </a:solidFill>
        </p:grpSpPr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6FC72B00-E8D1-4977-98F5-1E2B1AAD0346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3837249E-D502-4FF4-9D37-8E0797453047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3B35145A-48B2-4135-8B6F-086209C4D920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2CADF67A-1620-4218-A34F-8E431929E070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5D58CDC9-BD2B-4712-9E85-51CCD5378419}"/>
              </a:ext>
            </a:extLst>
          </p:cNvPr>
          <p:cNvSpPr/>
          <p:nvPr/>
        </p:nvSpPr>
        <p:spPr>
          <a:xfrm>
            <a:off x="1401520" y="4327856"/>
            <a:ext cx="898591" cy="898591"/>
          </a:xfrm>
          <a:prstGeom prst="ellipse">
            <a:avLst/>
          </a:prstGeom>
          <a:solidFill>
            <a:srgbClr val="262547"/>
          </a:solidFill>
          <a:ln w="762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A2716843-9EC6-4430-9471-2CBBDF2001A1}"/>
              </a:ext>
            </a:extLst>
          </p:cNvPr>
          <p:cNvGrpSpPr/>
          <p:nvPr/>
        </p:nvGrpSpPr>
        <p:grpSpPr>
          <a:xfrm>
            <a:off x="1686472" y="4612807"/>
            <a:ext cx="328687" cy="328687"/>
            <a:chOff x="752656" y="1562597"/>
            <a:chExt cx="390525" cy="390525"/>
          </a:xfrm>
          <a:solidFill>
            <a:srgbClr val="DFF7F5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84B577B6-E0F4-4189-B28D-9C3BDBA1BDF6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53FD49F0-5530-4B1B-A266-595FC15BFF41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2B036571-9211-4B19-9346-38B2C234E863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1455F27D-EFF4-4EF5-BB48-3E4EDE76F937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E2C9261D-2CC3-474F-9A93-8E8F2328EF13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3CB35876-D1A8-45C1-B8C2-906EF8DEEB2A}"/>
              </a:ext>
            </a:extLst>
          </p:cNvPr>
          <p:cNvSpPr txBox="1"/>
          <p:nvPr/>
        </p:nvSpPr>
        <p:spPr>
          <a:xfrm>
            <a:off x="2679607" y="1597941"/>
            <a:ext cx="6946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62547"/>
                </a:solidFill>
              </a:rPr>
              <a:t>협업은 각자가 맡은 업무에 대한 책임감과 노력이 있어야 한다는 것을 다시 하여금 깨닫게 되었습니다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계속해서 기능을 구현하는 과정속에서는 </a:t>
            </a:r>
            <a:r>
              <a:rPr lang="en-US" altLang="ko-KR" sz="1400">
                <a:solidFill>
                  <a:srgbClr val="262547"/>
                </a:solidFill>
              </a:rPr>
              <a:t>DB</a:t>
            </a:r>
            <a:r>
              <a:rPr lang="ko-KR" altLang="en-US" sz="1400">
                <a:solidFill>
                  <a:srgbClr val="262547"/>
                </a:solidFill>
              </a:rPr>
              <a:t>의 구조와 틀을 설계하고 구현하는게 얼마나 중요한 일이지 깨닫게 되었습니다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</a:p>
          <a:p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F20AB20C-190C-4125-BDE1-AEC5F61525D4}"/>
              </a:ext>
            </a:extLst>
          </p:cNvPr>
          <p:cNvSpPr/>
          <p:nvPr/>
        </p:nvSpPr>
        <p:spPr>
          <a:xfrm>
            <a:off x="2679606" y="1259380"/>
            <a:ext cx="6931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엄태영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600C61E-D70D-4DE1-BC6F-D34506906776}"/>
              </a:ext>
            </a:extLst>
          </p:cNvPr>
          <p:cNvSpPr txBox="1"/>
          <p:nvPr/>
        </p:nvSpPr>
        <p:spPr>
          <a:xfrm>
            <a:off x="2645083" y="3159937"/>
            <a:ext cx="694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62547"/>
                </a:solidFill>
              </a:rPr>
              <a:t>하고싶었던 기능들은 많았지만 생각대로 표현할 수 없어서 너무 아쉬웠습니다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팀원들과 소통이 잘 되어서 무사히 프로젝트를 끝낸 것 같습니다</a:t>
            </a:r>
            <a:r>
              <a:rPr lang="en-US" altLang="ko-KR" sz="1400">
                <a:solidFill>
                  <a:srgbClr val="262547"/>
                </a:solidFill>
              </a:rPr>
              <a:t>.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D54DB4B-5B59-4D5D-8EA9-6A6FBF2FFF2D}"/>
              </a:ext>
            </a:extLst>
          </p:cNvPr>
          <p:cNvSpPr/>
          <p:nvPr/>
        </p:nvSpPr>
        <p:spPr>
          <a:xfrm>
            <a:off x="2645082" y="2821376"/>
            <a:ext cx="6931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김소정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0C49BFF-AB9A-4AD1-86EB-B6EFBCBBC289}"/>
              </a:ext>
            </a:extLst>
          </p:cNvPr>
          <p:cNvSpPr txBox="1"/>
          <p:nvPr/>
        </p:nvSpPr>
        <p:spPr>
          <a:xfrm>
            <a:off x="2630030" y="4666417"/>
            <a:ext cx="6946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62547"/>
                </a:solidFill>
              </a:rPr>
              <a:t>이번 프로젝트를 마지막으로 교육이 끝난다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이번 프로젝트만 보면 역시나 부족한게 많았고</a:t>
            </a:r>
            <a:r>
              <a:rPr lang="en-US" altLang="ko-KR" sz="1400">
                <a:solidFill>
                  <a:srgbClr val="262547"/>
                </a:solidFill>
              </a:rPr>
              <a:t>,</a:t>
            </a:r>
            <a:r>
              <a:rPr lang="ko-KR" altLang="en-US" sz="1400">
                <a:solidFill>
                  <a:srgbClr val="262547"/>
                </a:solidFill>
              </a:rPr>
              <a:t>프로젝트를 진행하면서 여러번 좌절하기도 했다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언어전공자로서 컴퓨터 언어를 배운다는것은 다른 나라 언어를 배우는것만큼 힘들다는것을 느꼇다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또 생각은 쉽게 하지만 실행하려하면 쉽지만은 않았다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팀원들 덕분에 여기까지 올수 있었던거 같다</a:t>
            </a:r>
            <a:r>
              <a:rPr lang="en-US" altLang="ko-KR" sz="1400">
                <a:solidFill>
                  <a:srgbClr val="262547"/>
                </a:solidFill>
              </a:rPr>
              <a:t>. </a:t>
            </a:r>
            <a:r>
              <a:rPr lang="ko-KR" altLang="en-US" sz="1400">
                <a:solidFill>
                  <a:srgbClr val="262547"/>
                </a:solidFill>
              </a:rPr>
              <a:t>같이 해준 팀원들에게 감사하고</a:t>
            </a:r>
            <a:r>
              <a:rPr lang="en-US" altLang="ko-KR" sz="1400">
                <a:solidFill>
                  <a:srgbClr val="262547"/>
                </a:solidFill>
              </a:rPr>
              <a:t>, </a:t>
            </a:r>
            <a:r>
              <a:rPr lang="ko-KR" altLang="en-US" sz="1400">
                <a:solidFill>
                  <a:srgbClr val="262547"/>
                </a:solidFill>
              </a:rPr>
              <a:t>끝으로 지금까지 가르쳐 주시느라 고생하신 강사님에게도 감사하다</a:t>
            </a:r>
            <a:r>
              <a:rPr lang="en-US" altLang="ko-KR" sz="1400">
                <a:solidFill>
                  <a:srgbClr val="262547"/>
                </a:solidFill>
              </a:rPr>
              <a:t>.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1FDDA1BC-313D-4F76-89CA-6A3113807B97}"/>
              </a:ext>
            </a:extLst>
          </p:cNvPr>
          <p:cNvSpPr/>
          <p:nvPr/>
        </p:nvSpPr>
        <p:spPr>
          <a:xfrm>
            <a:off x="2630029" y="4327856"/>
            <a:ext cx="69319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박상현</a:t>
            </a:r>
            <a:endParaRPr lang="ko-KR" altLang="en-US" sz="2000" dirty="0">
              <a:solidFill>
                <a:srgbClr val="2625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39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CADDFB-422D-4DB8-968B-D61221CC6472}"/>
              </a:ext>
            </a:extLst>
          </p:cNvPr>
          <p:cNvSpPr txBox="1"/>
          <p:nvPr/>
        </p:nvSpPr>
        <p:spPr>
          <a:xfrm>
            <a:off x="4292600" y="2617621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 dirty="0">
                <a:solidFill>
                  <a:srgbClr val="262547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AD6C9D-E785-47EE-86A5-E7E23E803540}"/>
              </a:ext>
            </a:extLst>
          </p:cNvPr>
          <p:cNvSpPr txBox="1"/>
          <p:nvPr/>
        </p:nvSpPr>
        <p:spPr>
          <a:xfrm>
            <a:off x="4292256" y="3637590"/>
            <a:ext cx="36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62547"/>
                </a:solidFill>
              </a:rPr>
              <a:t>감사합니다 </a:t>
            </a:r>
            <a:r>
              <a:rPr lang="en-US" altLang="ko-KR" sz="1400">
                <a:solidFill>
                  <a:srgbClr val="262547"/>
                </a:solidFill>
              </a:rPr>
              <a:t>!</a:t>
            </a:r>
            <a:endParaRPr lang="ko-KR" altLang="en-US" sz="14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0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0909969-BD51-4204-B8A9-31BDA5EE4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4" y="1693505"/>
            <a:ext cx="5229955" cy="4725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B0F9EF-F90A-4A2A-973A-616E144B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39" y="1712557"/>
            <a:ext cx="5220429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55A770F-D11B-4D23-B81D-425B893FE374}"/>
              </a:ext>
            </a:extLst>
          </p:cNvPr>
          <p:cNvSpPr txBox="1"/>
          <p:nvPr/>
        </p:nvSpPr>
        <p:spPr>
          <a:xfrm>
            <a:off x="1843313" y="513908"/>
            <a:ext cx="8505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일 정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5E2B7F43-6DB3-4B7F-8B40-31C213690954}"/>
              </a:ext>
            </a:extLst>
          </p:cNvPr>
          <p:cNvSpPr/>
          <p:nvPr/>
        </p:nvSpPr>
        <p:spPr>
          <a:xfrm>
            <a:off x="3028426" y="4454554"/>
            <a:ext cx="1652631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6EE60E00-99CC-4210-BF39-7270DB674A6F}"/>
              </a:ext>
            </a:extLst>
          </p:cNvPr>
          <p:cNvSpPr/>
          <p:nvPr/>
        </p:nvSpPr>
        <p:spPr>
          <a:xfrm>
            <a:off x="1686186" y="5184396"/>
            <a:ext cx="2877425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290E6817-E953-46E6-B5E4-9A93FAF619F9}"/>
              </a:ext>
            </a:extLst>
          </p:cNvPr>
          <p:cNvSpPr/>
          <p:nvPr/>
        </p:nvSpPr>
        <p:spPr>
          <a:xfrm>
            <a:off x="7491369" y="3122631"/>
            <a:ext cx="1677798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F20F7198-F050-4FB4-9FF6-B080D6E798B5}"/>
              </a:ext>
            </a:extLst>
          </p:cNvPr>
          <p:cNvSpPr/>
          <p:nvPr/>
        </p:nvSpPr>
        <p:spPr>
          <a:xfrm>
            <a:off x="1686186" y="5859709"/>
            <a:ext cx="2877425" cy="209725"/>
          </a:xfrm>
          <a:prstGeom prst="rightArrow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F8136A-1BE7-46EE-81AE-9F5FFB98F341}"/>
              </a:ext>
            </a:extLst>
          </p:cNvPr>
          <p:cNvSpPr txBox="1"/>
          <p:nvPr/>
        </p:nvSpPr>
        <p:spPr>
          <a:xfrm>
            <a:off x="2132573" y="5152525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및 협업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공부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EA07629-FE2D-4C19-B8F5-805532582915}"/>
              </a:ext>
            </a:extLst>
          </p:cNvPr>
          <p:cNvSpPr txBox="1"/>
          <p:nvPr/>
        </p:nvSpPr>
        <p:spPr>
          <a:xfrm>
            <a:off x="3028426" y="4463873"/>
            <a:ext cx="178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주제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2340E79-4C1E-48C8-BEF2-CB5AB69EA491}"/>
              </a:ext>
            </a:extLst>
          </p:cNvPr>
          <p:cNvSpPr txBox="1"/>
          <p:nvPr/>
        </p:nvSpPr>
        <p:spPr>
          <a:xfrm>
            <a:off x="2196928" y="5828500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배분 및 구현시작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E0E8368-3647-4937-B16C-BBC4FA1A0D76}"/>
              </a:ext>
            </a:extLst>
          </p:cNvPr>
          <p:cNvSpPr txBox="1"/>
          <p:nvPr/>
        </p:nvSpPr>
        <p:spPr>
          <a:xfrm>
            <a:off x="7595940" y="3122631"/>
            <a:ext cx="1468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및 에러점검</a:t>
            </a:r>
          </a:p>
        </p:txBody>
      </p:sp>
    </p:spTree>
    <p:extLst>
      <p:ext uri="{BB962C8B-B14F-4D97-AF65-F5344CB8AC3E}">
        <p14:creationId xmlns:p14="http://schemas.microsoft.com/office/powerpoint/2010/main" val="263392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5F17C6A9-987F-4861-BFF8-B4998682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9600" y="769531"/>
            <a:ext cx="6814550" cy="5654862"/>
          </a:xfrm>
          <a:prstGeom prst="rect">
            <a:avLst/>
          </a:prstGeom>
          <a:effectLst>
            <a:glow rad="63500">
              <a:schemeClr val="tx1">
                <a:alpha val="15000"/>
              </a:schemeClr>
            </a:glo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35D8E17-1C3C-414A-BBAC-ACD4E0166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39" y="1051352"/>
            <a:ext cx="6291743" cy="3805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2588D1-B624-4092-B906-8455A63EAE6A}"/>
              </a:ext>
            </a:extLst>
          </p:cNvPr>
          <p:cNvSpPr txBox="1"/>
          <p:nvPr/>
        </p:nvSpPr>
        <p:spPr>
          <a:xfrm>
            <a:off x="414499" y="2033726"/>
            <a:ext cx="495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262547"/>
                </a:solidFill>
              </a:rPr>
              <a:t>Ollang Ollang</a:t>
            </a:r>
            <a:endParaRPr lang="en-US" altLang="ko-KR" sz="2000" dirty="0">
              <a:solidFill>
                <a:srgbClr val="26254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2C9C6D-58C6-4969-A49A-E3B3D9F668AB}"/>
              </a:ext>
            </a:extLst>
          </p:cNvPr>
          <p:cNvSpPr txBox="1"/>
          <p:nvPr/>
        </p:nvSpPr>
        <p:spPr>
          <a:xfrm>
            <a:off x="258577" y="930469"/>
            <a:ext cx="527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웹 사이트 소개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583E3AE-176E-42C5-A390-78637CE31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9" y="2609025"/>
            <a:ext cx="3419952" cy="1076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BC3FBF5-5F14-42CF-80BD-9677A416BCC1}"/>
              </a:ext>
            </a:extLst>
          </p:cNvPr>
          <p:cNvSpPr txBox="1"/>
          <p:nvPr/>
        </p:nvSpPr>
        <p:spPr>
          <a:xfrm>
            <a:off x="107575" y="3929157"/>
            <a:ext cx="5026487" cy="195438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marL="0" indent="0">
              <a:buNone/>
            </a:pPr>
            <a:r>
              <a:rPr lang="ko-KR" altLang="en-US" sz="1100" b="0">
                <a:effectLst/>
              </a:rPr>
              <a:t>위피</a:t>
            </a:r>
            <a:r>
              <a:rPr lang="en-US" altLang="ko-KR" sz="1100" b="0">
                <a:effectLst/>
              </a:rPr>
              <a:t>(Wippy), </a:t>
            </a:r>
            <a:r>
              <a:rPr lang="ko-KR" altLang="en-US" sz="1100" b="0">
                <a:effectLst/>
              </a:rPr>
              <a:t>아만다</a:t>
            </a:r>
            <a:r>
              <a:rPr lang="en-US" altLang="ko-KR" sz="1100" b="0">
                <a:effectLst/>
              </a:rPr>
              <a:t>(Amanda), </a:t>
            </a:r>
            <a:r>
              <a:rPr lang="ko-KR" altLang="en-US" sz="1100" b="0">
                <a:effectLst/>
              </a:rPr>
              <a:t>심쿵</a:t>
            </a:r>
            <a:r>
              <a:rPr lang="en-US" altLang="ko-KR" sz="1100" b="0">
                <a:effectLst/>
              </a:rPr>
              <a:t>(Simkung), </a:t>
            </a:r>
            <a:r>
              <a:rPr lang="ko-KR" altLang="en-US" sz="1100" b="0">
                <a:effectLst/>
              </a:rPr>
              <a:t>정오의데이트</a:t>
            </a:r>
            <a:r>
              <a:rPr lang="en-US" altLang="ko-KR" sz="1100" b="0">
                <a:effectLst/>
              </a:rPr>
              <a:t>(Noondate), </a:t>
            </a: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탄탄</a:t>
            </a:r>
            <a:r>
              <a:rPr lang="en-US" altLang="ko-KR" sz="1100" b="0">
                <a:effectLst/>
              </a:rPr>
              <a:t>(Tantan) </a:t>
            </a:r>
            <a:r>
              <a:rPr lang="ko-KR" altLang="en-US" sz="1100" b="0">
                <a:effectLst/>
              </a:rPr>
              <a:t>등 이제 데이팅 앱도 선택의 폭이 아주 넓어졌습니다</a:t>
            </a:r>
            <a:r>
              <a:rPr lang="en-US" altLang="ko-KR" sz="1100" b="0">
                <a:effectLst/>
              </a:rPr>
              <a:t>.</a:t>
            </a:r>
          </a:p>
          <a:p>
            <a:pPr marL="0" indent="0">
              <a:buNone/>
            </a:pPr>
            <a:endParaRPr lang="en-US" altLang="ko-KR" sz="1100" b="0">
              <a:effectLst/>
            </a:endParaRP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연인</a:t>
            </a:r>
            <a:r>
              <a:rPr lang="en-US" altLang="ko-KR" sz="1100" b="0">
                <a:effectLst/>
              </a:rPr>
              <a:t>, </a:t>
            </a:r>
            <a:r>
              <a:rPr lang="ko-KR" altLang="en-US" sz="1100" b="0">
                <a:effectLst/>
              </a:rPr>
              <a:t>동네 친구</a:t>
            </a:r>
            <a:r>
              <a:rPr lang="en-US" altLang="ko-KR" sz="1100" b="0">
                <a:effectLst/>
              </a:rPr>
              <a:t>, </a:t>
            </a:r>
            <a:r>
              <a:rPr lang="ko-KR" altLang="en-US" sz="1100" b="0">
                <a:effectLst/>
              </a:rPr>
              <a:t>수다 떨 사람 등 내가 어떤 상대를 찾고 있느냐에 </a:t>
            </a:r>
            <a:endParaRPr lang="en-US" altLang="ko-KR" sz="1100" b="0">
              <a:effectLst/>
            </a:endParaRP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따라 목적에 맞는 앱을 이용해야 한다고 생각하는 분들이 많을 텐데요</a:t>
            </a:r>
            <a:r>
              <a:rPr lang="en-US" altLang="ko-KR" sz="1100" b="0">
                <a:effectLst/>
              </a:rPr>
              <a:t>.</a:t>
            </a:r>
          </a:p>
          <a:p>
            <a:pPr marL="0" indent="0">
              <a:buNone/>
            </a:pPr>
            <a:endParaRPr lang="en-US" altLang="ko-KR" sz="1100" b="0">
              <a:effectLst/>
            </a:endParaRP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그렇지만 연인을 찾다가도 친구를 사귀고 싶어질 수 있는 거잖아요</a:t>
            </a:r>
            <a:r>
              <a:rPr lang="en-US" altLang="ko-KR" sz="1100" b="0">
                <a:effectLst/>
              </a:rPr>
              <a:t>? </a:t>
            </a: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이제 새로운 사람을 만나고 싶다면 </a:t>
            </a:r>
            <a:r>
              <a:rPr lang="ko-KR" altLang="en-US" sz="1100" b="1" u="sng">
                <a:effectLst/>
              </a:rPr>
              <a:t>올랑올랑</a:t>
            </a:r>
            <a:r>
              <a:rPr lang="ko-KR" altLang="en-US" sz="1100" b="0">
                <a:effectLst/>
              </a:rPr>
              <a:t> 으로 오세요</a:t>
            </a:r>
            <a:r>
              <a:rPr lang="en-US" altLang="ko-KR" sz="1100" b="0">
                <a:effectLst/>
              </a:rPr>
              <a:t>. </a:t>
            </a:r>
          </a:p>
          <a:p>
            <a:pPr marL="0" indent="0">
              <a:buNone/>
            </a:pPr>
            <a:endParaRPr lang="en-US" altLang="ko-KR" sz="1100"/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불가능을 가능으로 만들어 줄 엄청난 기능들이 여러분을 기다리고 있답니다</a:t>
            </a:r>
            <a:r>
              <a:rPr lang="en-US" altLang="ko-KR" sz="1100" b="0">
                <a:effectLst/>
              </a:rPr>
              <a:t>. </a:t>
            </a:r>
          </a:p>
          <a:p>
            <a:pPr marL="0" indent="0">
              <a:buNone/>
            </a:pPr>
            <a:r>
              <a:rPr lang="ko-KR" altLang="en-US" sz="1100" b="0">
                <a:effectLst/>
              </a:rPr>
              <a:t>온라인으로 친구 사귀기</a:t>
            </a:r>
            <a:r>
              <a:rPr lang="en-US" altLang="ko-KR" sz="1100" b="0">
                <a:effectLst/>
              </a:rPr>
              <a:t>, </a:t>
            </a:r>
            <a:r>
              <a:rPr lang="ko-KR" altLang="en-US" sz="1100" b="0">
                <a:effectLst/>
              </a:rPr>
              <a:t>이젠 더 쉬워졌어요</a:t>
            </a:r>
            <a:r>
              <a:rPr lang="en-US" altLang="ko-KR" sz="1100" b="0">
                <a:effectLst/>
              </a:rPr>
              <a:t>!</a:t>
            </a:r>
            <a:r>
              <a:rPr lang="ko-KR" altLang="en-US" sz="1100">
                <a:solidFill>
                  <a:srgbClr val="262547"/>
                </a:solidFill>
              </a:rPr>
              <a:t> </a:t>
            </a:r>
            <a:endParaRPr lang="ko-KR" altLang="en-US" sz="11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0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EF0CFF2-BB48-4192-8766-5E86F090621D}"/>
              </a:ext>
            </a:extLst>
          </p:cNvPr>
          <p:cNvSpPr/>
          <p:nvPr/>
        </p:nvSpPr>
        <p:spPr>
          <a:xfrm>
            <a:off x="1111470" y="1277036"/>
            <a:ext cx="3198960" cy="1831845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별자리</a:t>
            </a:r>
            <a:r>
              <a:rPr lang="en-US" altLang="ko-KR" sz="1400"/>
              <a:t>, MBTI, </a:t>
            </a:r>
            <a:r>
              <a:rPr lang="ko-KR" altLang="en-US" sz="1400"/>
              <a:t>성격</a:t>
            </a:r>
            <a:r>
              <a:rPr lang="en-US" altLang="ko-KR" sz="1400"/>
              <a:t>, </a:t>
            </a:r>
            <a:r>
              <a:rPr lang="ko-KR" altLang="en-US" sz="1400"/>
              <a:t>관심사 등 을 조합하여 여러궁합을 맞춰본 이성을 매칭</a:t>
            </a:r>
            <a:endParaRPr lang="en-US" altLang="ko-KR" sz="1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014B0F71-C2C1-44B0-B3FE-2AC14D74040E}"/>
              </a:ext>
            </a:extLst>
          </p:cNvPr>
          <p:cNvSpPr/>
          <p:nvPr/>
        </p:nvSpPr>
        <p:spPr>
          <a:xfrm>
            <a:off x="7875440" y="1277046"/>
            <a:ext cx="3198960" cy="1831835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매칭된 이성 혹은 맘에 드는 이성을 발견했을 시에 </a:t>
            </a:r>
            <a:r>
              <a:rPr lang="en-US" altLang="ko-KR" sz="1400"/>
              <a:t>1</a:t>
            </a:r>
            <a:r>
              <a:rPr lang="ko-KR" altLang="en-US" sz="1400"/>
              <a:t>대</a:t>
            </a:r>
            <a:r>
              <a:rPr lang="en-US" altLang="ko-KR" sz="1400"/>
              <a:t>1 </a:t>
            </a:r>
            <a:r>
              <a:rPr lang="ko-KR" altLang="en-US" sz="1400"/>
              <a:t>채팅 </a:t>
            </a:r>
            <a:endParaRPr lang="en-US" altLang="ko-KR" sz="14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903903CE-087E-40D6-B81F-CE4FEEDF75F2}"/>
              </a:ext>
            </a:extLst>
          </p:cNvPr>
          <p:cNvSpPr/>
          <p:nvPr/>
        </p:nvSpPr>
        <p:spPr>
          <a:xfrm>
            <a:off x="1111470" y="3629715"/>
            <a:ext cx="3198960" cy="1831845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현재 위치와 근접한 이성들의    프로필을 확인하고 관심을 표현 </a:t>
            </a:r>
            <a:endParaRPr lang="en-US" altLang="ko-KR" sz="1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6AD5AA9B-B4C0-42E7-8822-B301250CE84C}"/>
              </a:ext>
            </a:extLst>
          </p:cNvPr>
          <p:cNvSpPr/>
          <p:nvPr/>
        </p:nvSpPr>
        <p:spPr>
          <a:xfrm>
            <a:off x="7875452" y="3629715"/>
            <a:ext cx="3198937" cy="1831821"/>
          </a:xfrm>
          <a:prstGeom prst="roundRect">
            <a:avLst/>
          </a:prstGeom>
          <a:solidFill>
            <a:schemeClr val="bg1"/>
          </a:solidFill>
          <a:ln w="63500" cap="flat">
            <a:solidFill>
              <a:srgbClr val="01CBBB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회원등급을 높여 더 많은 이성들의 목록과 더 많은 채팅을 하기 위해 결제서비스 도입</a:t>
            </a:r>
            <a:endParaRPr lang="en-US" altLang="ko-KR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EC65948F-BF57-4D8E-A927-2CF113FE7DC8}"/>
              </a:ext>
            </a:extLst>
          </p:cNvPr>
          <p:cNvSpPr/>
          <p:nvPr/>
        </p:nvSpPr>
        <p:spPr>
          <a:xfrm>
            <a:off x="4886313" y="2152332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M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Matching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A9DD94F9-BD59-4285-93CC-D21A250C1869}"/>
              </a:ext>
            </a:extLst>
          </p:cNvPr>
          <p:cNvSpPr/>
          <p:nvPr/>
        </p:nvSpPr>
        <p:spPr>
          <a:xfrm>
            <a:off x="6139717" y="2152332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C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chating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8310BFE-3810-4583-A518-1C7E897E7BE9}"/>
              </a:ext>
            </a:extLst>
          </p:cNvPr>
          <p:cNvSpPr/>
          <p:nvPr/>
        </p:nvSpPr>
        <p:spPr>
          <a:xfrm>
            <a:off x="4886313" y="3420308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G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GPS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170B4401-0D24-4EFC-AC7D-5E4A75CFA814}"/>
              </a:ext>
            </a:extLst>
          </p:cNvPr>
          <p:cNvSpPr/>
          <p:nvPr/>
        </p:nvSpPr>
        <p:spPr>
          <a:xfrm>
            <a:off x="6139717" y="3420308"/>
            <a:ext cx="1165958" cy="1165956"/>
          </a:xfrm>
          <a:prstGeom prst="roundRect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+mj-lt"/>
              </a:rPr>
              <a:t>p</a:t>
            </a:r>
            <a:endParaRPr lang="en-US" altLang="ko-KR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+mj-lt"/>
              </a:rPr>
              <a:t>payment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9AF206-8071-4275-BDAB-DB9351DDC3ED}"/>
              </a:ext>
            </a:extLst>
          </p:cNvPr>
          <p:cNvSpPr txBox="1"/>
          <p:nvPr/>
        </p:nvSpPr>
        <p:spPr>
          <a:xfrm>
            <a:off x="2603945" y="594923"/>
            <a:ext cx="698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예상 기능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1F1381D-516B-4493-AD56-2FDF6C716EE1}"/>
              </a:ext>
            </a:extLst>
          </p:cNvPr>
          <p:cNvGrpSpPr/>
          <p:nvPr/>
        </p:nvGrpSpPr>
        <p:grpSpPr>
          <a:xfrm>
            <a:off x="1385268" y="1465048"/>
            <a:ext cx="390763" cy="388476"/>
            <a:chOff x="8137437" y="2235850"/>
            <a:chExt cx="390763" cy="388476"/>
          </a:xfrm>
          <a:solidFill>
            <a:srgbClr val="DFF7F5"/>
          </a:solidFill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797D62F4-29B6-4237-A345-2AD901C7D98B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BA67FFD9-8FA7-4D7F-AB18-21DECD4E0F7C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AFFE4C84-5950-4FDE-BB03-02420F205899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09E4503-D0B0-40F6-BFF8-1530E4497548}"/>
              </a:ext>
            </a:extLst>
          </p:cNvPr>
          <p:cNvGrpSpPr/>
          <p:nvPr/>
        </p:nvGrpSpPr>
        <p:grpSpPr>
          <a:xfrm>
            <a:off x="8191205" y="1519532"/>
            <a:ext cx="393411" cy="390905"/>
            <a:chOff x="6124918" y="2230374"/>
            <a:chExt cx="393411" cy="390905"/>
          </a:xfrm>
          <a:solidFill>
            <a:srgbClr val="DFF7F5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1F09CF3E-8984-4555-9683-BA8E46E7F218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6B786463-AE59-4DE0-9290-889CEE90D02E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xmlns="" id="{CF6F1756-2E9E-4AE9-B45F-A9AD391218E2}"/>
              </a:ext>
            </a:extLst>
          </p:cNvPr>
          <p:cNvSpPr/>
          <p:nvPr/>
        </p:nvSpPr>
        <p:spPr>
          <a:xfrm>
            <a:off x="1333118" y="3808023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F23141F-90AF-4D21-8FC3-15B25C9AFC01}"/>
              </a:ext>
            </a:extLst>
          </p:cNvPr>
          <p:cNvGrpSpPr/>
          <p:nvPr/>
        </p:nvGrpSpPr>
        <p:grpSpPr>
          <a:xfrm>
            <a:off x="8064249" y="3822781"/>
            <a:ext cx="390525" cy="343947"/>
            <a:chOff x="6798957" y="5589841"/>
            <a:chExt cx="390525" cy="343947"/>
          </a:xfrm>
          <a:solidFill>
            <a:srgbClr val="DFF7F5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F0009727-0615-49C6-9F0D-277965085CBF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526CFDBA-9299-4BD1-9696-2E3D3ED8BDBD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11DEBD00-F0C9-46F1-9181-F747FC5C5E7A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15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399A696-58D8-4B30-A8C3-7439694BAD70}"/>
              </a:ext>
            </a:extLst>
          </p:cNvPr>
          <p:cNvGrpSpPr/>
          <p:nvPr/>
        </p:nvGrpSpPr>
        <p:grpSpPr>
          <a:xfrm>
            <a:off x="2808655" y="2476030"/>
            <a:ext cx="379218" cy="592850"/>
            <a:chOff x="2176740" y="5552108"/>
            <a:chExt cx="257175" cy="402049"/>
          </a:xfrm>
          <a:solidFill>
            <a:srgbClr val="262547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EDBD4928-A0DF-434F-AFE4-A7A4FFB6120C}"/>
                </a:ext>
              </a:extLst>
            </p:cNvPr>
            <p:cNvSpPr/>
            <p:nvPr/>
          </p:nvSpPr>
          <p:spPr>
            <a:xfrm>
              <a:off x="2176740" y="5620788"/>
              <a:ext cx="257175" cy="333369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xmlns="" id="{F5EDD1FC-57BE-41DE-BD68-6186420F24FE}"/>
                </a:ext>
              </a:extLst>
            </p:cNvPr>
            <p:cNvSpPr/>
            <p:nvPr/>
          </p:nvSpPr>
          <p:spPr>
            <a:xfrm>
              <a:off x="2286374" y="5552108"/>
              <a:ext cx="28576" cy="57149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xmlns="" id="{50B1D6AF-BB09-414C-97F8-ABFFD0BF07C0}"/>
                </a:ext>
              </a:extLst>
            </p:cNvPr>
            <p:cNvSpPr/>
            <p:nvPr/>
          </p:nvSpPr>
          <p:spPr>
            <a:xfrm>
              <a:off x="2234946" y="5560356"/>
              <a:ext cx="38100" cy="47624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xmlns="" id="{386221BC-ED01-4127-8444-E2688536B1AF}"/>
                </a:ext>
              </a:extLst>
            </p:cNvPr>
            <p:cNvSpPr/>
            <p:nvPr/>
          </p:nvSpPr>
          <p:spPr>
            <a:xfrm>
              <a:off x="2330381" y="5560507"/>
              <a:ext cx="38100" cy="47624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E24CC2F-507F-4002-846F-3D62BE6D087A}"/>
              </a:ext>
            </a:extLst>
          </p:cNvPr>
          <p:cNvSpPr txBox="1"/>
          <p:nvPr/>
        </p:nvSpPr>
        <p:spPr>
          <a:xfrm>
            <a:off x="1806706" y="3842238"/>
            <a:ext cx="2427318" cy="181588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게시판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채팅방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갤러리 페이지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262547"/>
                </a:solidFill>
              </a:rPr>
              <a:t>PPT </a:t>
            </a:r>
            <a:r>
              <a:rPr lang="ko-KR" altLang="en-US" sz="1600">
                <a:solidFill>
                  <a:srgbClr val="262547"/>
                </a:solidFill>
              </a:rPr>
              <a:t>제작</a:t>
            </a:r>
            <a:endParaRPr lang="en-US" altLang="ko-KR" sz="1600" dirty="0">
              <a:solidFill>
                <a:srgbClr val="26254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E68D52A-AB21-496A-A5E0-015A0F9BD075}"/>
              </a:ext>
            </a:extLst>
          </p:cNvPr>
          <p:cNvSpPr/>
          <p:nvPr/>
        </p:nvSpPr>
        <p:spPr>
          <a:xfrm>
            <a:off x="1814482" y="3271550"/>
            <a:ext cx="242732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엄태영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xmlns="" id="{70A4ACD9-23CB-49D7-B3D6-149B802A005F}"/>
              </a:ext>
            </a:extLst>
          </p:cNvPr>
          <p:cNvSpPr/>
          <p:nvPr/>
        </p:nvSpPr>
        <p:spPr>
          <a:xfrm>
            <a:off x="5848615" y="2524006"/>
            <a:ext cx="518848" cy="518846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3E6F51F-78B0-430B-9F42-49DD1399025B}"/>
              </a:ext>
            </a:extLst>
          </p:cNvPr>
          <p:cNvSpPr/>
          <p:nvPr/>
        </p:nvSpPr>
        <p:spPr>
          <a:xfrm>
            <a:off x="4882341" y="3271550"/>
            <a:ext cx="242732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김소정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12638A74-5D94-45F4-91E6-C087052F4C85}"/>
              </a:ext>
            </a:extLst>
          </p:cNvPr>
          <p:cNvSpPr/>
          <p:nvPr/>
        </p:nvSpPr>
        <p:spPr>
          <a:xfrm>
            <a:off x="8923971" y="2497123"/>
            <a:ext cx="472056" cy="569244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B80E5F0-5863-4DBF-B968-E74796293F6D}"/>
              </a:ext>
            </a:extLst>
          </p:cNvPr>
          <p:cNvSpPr/>
          <p:nvPr/>
        </p:nvSpPr>
        <p:spPr>
          <a:xfrm>
            <a:off x="7948348" y="3271549"/>
            <a:ext cx="242732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박상현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FE7041-C6B7-45A1-806A-7CD3A66CD04D}"/>
              </a:ext>
            </a:extLst>
          </p:cNvPr>
          <p:cNvSpPr txBox="1"/>
          <p:nvPr/>
        </p:nvSpPr>
        <p:spPr>
          <a:xfrm>
            <a:off x="2603945" y="980067"/>
            <a:ext cx="698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역할 분담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731652-7084-446A-9E57-CF6E37922139}"/>
              </a:ext>
            </a:extLst>
          </p:cNvPr>
          <p:cNvSpPr txBox="1"/>
          <p:nvPr/>
        </p:nvSpPr>
        <p:spPr>
          <a:xfrm>
            <a:off x="4877527" y="3842238"/>
            <a:ext cx="2427318" cy="181588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로그인  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프로필 페이지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결제 페이지</a:t>
            </a: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rgbClr val="262547"/>
                </a:solidFill>
              </a:rPr>
              <a:t>전체적인 디자인 수정</a:t>
            </a:r>
            <a:endParaRPr lang="en-US" altLang="ko-KR" sz="1600" dirty="0">
              <a:solidFill>
                <a:srgbClr val="262547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9D09AA6-5CEC-4060-A29C-64D928A9DAD4}"/>
              </a:ext>
            </a:extLst>
          </p:cNvPr>
          <p:cNvSpPr txBox="1"/>
          <p:nvPr/>
        </p:nvSpPr>
        <p:spPr>
          <a:xfrm>
            <a:off x="8090088" y="3842238"/>
            <a:ext cx="2782043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262547"/>
                </a:solidFill>
              </a:rPr>
              <a:t>메인페이지</a:t>
            </a:r>
            <a:r>
              <a:rPr lang="ko-KR" altLang="en-US" sz="1600" dirty="0">
                <a:solidFill>
                  <a:srgbClr val="262547"/>
                </a:solidFill>
              </a:rPr>
              <a:t> 디자인 </a:t>
            </a:r>
            <a:r>
              <a:rPr lang="ko-KR" altLang="en-US" sz="1600">
                <a:solidFill>
                  <a:srgbClr val="262547"/>
                </a:solidFill>
              </a:rPr>
              <a:t>수정  </a:t>
            </a:r>
            <a:endParaRPr lang="en-US" altLang="ko-KR" sz="1600" dirty="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26254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62547"/>
                </a:solidFill>
              </a:rPr>
              <a:t>PPT</a:t>
            </a:r>
            <a:r>
              <a:rPr lang="ko-KR" altLang="en-US" sz="1600" dirty="0">
                <a:solidFill>
                  <a:srgbClr val="262547"/>
                </a:solidFill>
              </a:rPr>
              <a:t>발표</a:t>
            </a:r>
            <a:endParaRPr lang="en-US" altLang="ko-KR" sz="16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9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CE28CAE6-3C0C-4206-AB0B-3F9EFAA7C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" y="1059327"/>
            <a:ext cx="2931553" cy="579867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D7E9C3CC-9C0D-40B0-BCA2-9F681A1B0E62}"/>
              </a:ext>
            </a:extLst>
          </p:cNvPr>
          <p:cNvSpPr/>
          <p:nvPr/>
        </p:nvSpPr>
        <p:spPr>
          <a:xfrm>
            <a:off x="5256941" y="1803802"/>
            <a:ext cx="3624366" cy="3624366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02901CD-4593-465B-BC38-7A80B62AD4EF}"/>
              </a:ext>
            </a:extLst>
          </p:cNvPr>
          <p:cNvSpPr/>
          <p:nvPr/>
        </p:nvSpPr>
        <p:spPr>
          <a:xfrm>
            <a:off x="6211873" y="2758734"/>
            <a:ext cx="1714502" cy="1714502"/>
          </a:xfrm>
          <a:prstGeom prst="ellipse">
            <a:avLst/>
          </a:prstGeom>
          <a:solidFill>
            <a:srgbClr val="262547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F8FAFB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9978D1C-AEED-49FB-A858-BFED9F32AA26}"/>
              </a:ext>
            </a:extLst>
          </p:cNvPr>
          <p:cNvSpPr/>
          <p:nvPr/>
        </p:nvSpPr>
        <p:spPr>
          <a:xfrm>
            <a:off x="6509996" y="1343736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12EABC3-B629-454D-BCC6-2788D58478F5}"/>
              </a:ext>
            </a:extLst>
          </p:cNvPr>
          <p:cNvSpPr/>
          <p:nvPr/>
        </p:nvSpPr>
        <p:spPr>
          <a:xfrm>
            <a:off x="6509996" y="4769978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B6EF6CE-5ACC-4203-8B59-D6F0D9E701D8}"/>
              </a:ext>
            </a:extLst>
          </p:cNvPr>
          <p:cNvSpPr/>
          <p:nvPr/>
        </p:nvSpPr>
        <p:spPr>
          <a:xfrm>
            <a:off x="7993602" y="3913417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61005272-5D08-4ECE-B336-E71E39620092}"/>
              </a:ext>
            </a:extLst>
          </p:cNvPr>
          <p:cNvSpPr/>
          <p:nvPr/>
        </p:nvSpPr>
        <p:spPr>
          <a:xfrm>
            <a:off x="5026390" y="2200297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99E74D1D-4C56-4BA6-B568-1A4822EF713B}"/>
              </a:ext>
            </a:extLst>
          </p:cNvPr>
          <p:cNvSpPr/>
          <p:nvPr/>
        </p:nvSpPr>
        <p:spPr>
          <a:xfrm>
            <a:off x="7993602" y="2200297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787BB0B2-25EE-4883-8E5B-35A043A271A4}"/>
              </a:ext>
            </a:extLst>
          </p:cNvPr>
          <p:cNvSpPr/>
          <p:nvPr/>
        </p:nvSpPr>
        <p:spPr>
          <a:xfrm>
            <a:off x="5026390" y="3913418"/>
            <a:ext cx="1118256" cy="1118256"/>
          </a:xfrm>
          <a:prstGeom prst="ellipse">
            <a:avLst/>
          </a:prstGeom>
          <a:solidFill>
            <a:srgbClr val="01CBBB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64ECC590-E620-44DF-A3A4-6E6EA80ECC95}"/>
              </a:ext>
            </a:extLst>
          </p:cNvPr>
          <p:cNvGrpSpPr/>
          <p:nvPr/>
        </p:nvGrpSpPr>
        <p:grpSpPr>
          <a:xfrm>
            <a:off x="8396688" y="2550644"/>
            <a:ext cx="312084" cy="416180"/>
            <a:chOff x="3471472" y="902398"/>
            <a:chExt cx="295275" cy="393763"/>
          </a:xfrm>
          <a:solidFill>
            <a:srgbClr val="DFF7F5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8E77DC23-FF22-4B1C-A572-7EFCDBEF3DC7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DFC870E9-A2B2-4CBE-B479-4F5D95EB9E1D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7807D9C-A25B-421D-B249-799B19F4558A}"/>
              </a:ext>
            </a:extLst>
          </p:cNvPr>
          <p:cNvSpPr txBox="1"/>
          <p:nvPr/>
        </p:nvSpPr>
        <p:spPr>
          <a:xfrm>
            <a:off x="7926375" y="1616985"/>
            <a:ext cx="449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>
                <a:solidFill>
                  <a:srgbClr val="262547"/>
                </a:solidFill>
              </a:rPr>
              <a:t>WebSocket</a:t>
            </a:r>
            <a:r>
              <a:rPr lang="ko-KR" altLang="en-US" sz="1400">
                <a:solidFill>
                  <a:srgbClr val="262547"/>
                </a:solidFill>
              </a:rPr>
              <a:t>을 이용한 채팅기능 구현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B24815F-CC14-4C20-AABC-8AD989C757D3}"/>
              </a:ext>
            </a:extLst>
          </p:cNvPr>
          <p:cNvSpPr/>
          <p:nvPr/>
        </p:nvSpPr>
        <p:spPr>
          <a:xfrm>
            <a:off x="7926374" y="1304575"/>
            <a:ext cx="449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채팅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A500D64-5CF0-453A-9C73-EDBA521C5F48}"/>
              </a:ext>
            </a:extLst>
          </p:cNvPr>
          <p:cNvSpPr txBox="1"/>
          <p:nvPr/>
        </p:nvSpPr>
        <p:spPr>
          <a:xfrm>
            <a:off x="9337090" y="3012902"/>
            <a:ext cx="308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>
                <a:solidFill>
                  <a:srgbClr val="262547"/>
                </a:solidFill>
              </a:rPr>
              <a:t>Mybatis</a:t>
            </a:r>
            <a:r>
              <a:rPr lang="ko-KR" altLang="en-US" sz="1400">
                <a:solidFill>
                  <a:srgbClr val="262547"/>
                </a:solidFill>
              </a:rPr>
              <a:t>를 이요하여 </a:t>
            </a:r>
            <a:r>
              <a:rPr lang="en-US" altLang="ko-KR" sz="1400">
                <a:solidFill>
                  <a:srgbClr val="262547"/>
                </a:solidFill>
              </a:rPr>
              <a:t>CRUD </a:t>
            </a:r>
            <a:r>
              <a:rPr lang="ko-KR" altLang="en-US" sz="1400">
                <a:solidFill>
                  <a:srgbClr val="262547"/>
                </a:solidFill>
              </a:rPr>
              <a:t>기능 구현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4D2A03B-7581-40E1-AE77-8EDF4D9C20E9}"/>
              </a:ext>
            </a:extLst>
          </p:cNvPr>
          <p:cNvSpPr/>
          <p:nvPr/>
        </p:nvSpPr>
        <p:spPr>
          <a:xfrm>
            <a:off x="9337089" y="2700492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게시판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1D67AF7-CE43-46B6-98BE-90AF069BBB91}"/>
              </a:ext>
            </a:extLst>
          </p:cNvPr>
          <p:cNvSpPr txBox="1"/>
          <p:nvPr/>
        </p:nvSpPr>
        <p:spPr>
          <a:xfrm>
            <a:off x="9337090" y="4855295"/>
            <a:ext cx="308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1400">
                <a:solidFill>
                  <a:srgbClr val="262547"/>
                </a:solidFill>
              </a:rPr>
              <a:t>이메일과 비밀번호를 확인하여 </a:t>
            </a:r>
            <a:endParaRPr lang="en-US" altLang="ko-KR" sz="1400">
              <a:solidFill>
                <a:srgbClr val="262547"/>
              </a:solidFill>
            </a:endParaRPr>
          </a:p>
          <a:p>
            <a:r>
              <a:rPr lang="ko-KR" altLang="en-US" sz="1400">
                <a:solidFill>
                  <a:srgbClr val="262547"/>
                </a:solidFill>
              </a:rPr>
              <a:t>유효성체크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FBAB589-F4D0-4664-83F2-DAAC9A8F445E}"/>
              </a:ext>
            </a:extLst>
          </p:cNvPr>
          <p:cNvSpPr/>
          <p:nvPr/>
        </p:nvSpPr>
        <p:spPr>
          <a:xfrm>
            <a:off x="9337089" y="4542885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62547"/>
                </a:solidFill>
                <a:latin typeface="+mj-lt"/>
              </a:rPr>
              <a:t>로그인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90BA8F4-51D0-4BF6-8165-9AA349BC33CA}"/>
              </a:ext>
            </a:extLst>
          </p:cNvPr>
          <p:cNvSpPr txBox="1"/>
          <p:nvPr/>
        </p:nvSpPr>
        <p:spPr>
          <a:xfrm>
            <a:off x="2164746" y="2116212"/>
            <a:ext cx="308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ko-KR" altLang="en-US" sz="1400">
                <a:solidFill>
                  <a:srgbClr val="262547"/>
                </a:solidFill>
              </a:rPr>
              <a:t>나의 프로필을 등록 및 수정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6CE5FF0-26A7-4C74-8C99-E4C25E8C8672}"/>
              </a:ext>
            </a:extLst>
          </p:cNvPr>
          <p:cNvSpPr/>
          <p:nvPr/>
        </p:nvSpPr>
        <p:spPr>
          <a:xfrm>
            <a:off x="2164745" y="1803802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rgbClr val="262547"/>
                </a:solidFill>
                <a:latin typeface="+mj-lt"/>
              </a:rPr>
              <a:t>프로필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2EDE942-9B26-416B-85BD-C4C4378655A3}"/>
              </a:ext>
            </a:extLst>
          </p:cNvPr>
          <p:cNvSpPr txBox="1"/>
          <p:nvPr/>
        </p:nvSpPr>
        <p:spPr>
          <a:xfrm>
            <a:off x="1859486" y="4033556"/>
            <a:ext cx="331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ko-KR" altLang="en-US" sz="1400">
                <a:solidFill>
                  <a:srgbClr val="262547"/>
                </a:solidFill>
              </a:rPr>
              <a:t>나의 프로필을 좋아요 누른 사람들 확인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398163A-BB2E-41D9-BD63-AAC74F973C4A}"/>
              </a:ext>
            </a:extLst>
          </p:cNvPr>
          <p:cNvSpPr/>
          <p:nvPr/>
        </p:nvSpPr>
        <p:spPr>
          <a:xfrm>
            <a:off x="2084717" y="3721146"/>
            <a:ext cx="308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>
                <a:solidFill>
                  <a:srgbClr val="262547"/>
                </a:solidFill>
                <a:latin typeface="+mj-lt"/>
              </a:rPr>
              <a:t>좋아요 목록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76B6D00-6F05-4407-9CB5-1B4621DD7B77}"/>
              </a:ext>
            </a:extLst>
          </p:cNvPr>
          <p:cNvSpPr txBox="1"/>
          <p:nvPr/>
        </p:nvSpPr>
        <p:spPr>
          <a:xfrm>
            <a:off x="4815508" y="6228533"/>
            <a:ext cx="562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400">
                <a:solidFill>
                  <a:srgbClr val="262547"/>
                </a:solidFill>
              </a:rPr>
              <a:t>남성 여성 구분하여 프로필을 확인 후 </a:t>
            </a:r>
            <a:r>
              <a:rPr lang="en-US" altLang="ko-KR" sz="1400">
                <a:solidFill>
                  <a:srgbClr val="262547"/>
                </a:solidFill>
              </a:rPr>
              <a:t>1</a:t>
            </a:r>
            <a:r>
              <a:rPr lang="ko-KR" altLang="en-US" sz="1400">
                <a:solidFill>
                  <a:srgbClr val="262547"/>
                </a:solidFill>
              </a:rPr>
              <a:t>대</a:t>
            </a:r>
            <a:r>
              <a:rPr lang="en-US" altLang="ko-KR" sz="1400">
                <a:solidFill>
                  <a:srgbClr val="262547"/>
                </a:solidFill>
              </a:rPr>
              <a:t>1 </a:t>
            </a:r>
            <a:r>
              <a:rPr lang="ko-KR" altLang="en-US" sz="1400">
                <a:solidFill>
                  <a:srgbClr val="262547"/>
                </a:solidFill>
              </a:rPr>
              <a:t>채팅으로 연결</a:t>
            </a:r>
            <a:endParaRPr lang="en-US" altLang="ko-KR" sz="1400" dirty="0">
              <a:solidFill>
                <a:srgbClr val="262547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DEB2C08-99E1-4042-8011-2FE33303497F}"/>
              </a:ext>
            </a:extLst>
          </p:cNvPr>
          <p:cNvSpPr/>
          <p:nvPr/>
        </p:nvSpPr>
        <p:spPr>
          <a:xfrm>
            <a:off x="4815508" y="5916123"/>
            <a:ext cx="449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262547"/>
                </a:solidFill>
                <a:latin typeface="+mj-lt"/>
              </a:rPr>
              <a:t>갤러리</a:t>
            </a:r>
            <a:endParaRPr lang="en-US" altLang="ko-KR" sz="2000" dirty="0">
              <a:solidFill>
                <a:srgbClr val="262547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B941D60-1AA3-4AC5-8103-508A99AF50FE}"/>
              </a:ext>
            </a:extLst>
          </p:cNvPr>
          <p:cNvSpPr txBox="1"/>
          <p:nvPr/>
        </p:nvSpPr>
        <p:spPr>
          <a:xfrm>
            <a:off x="2950615" y="498083"/>
            <a:ext cx="8505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실제 구현한 기능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C2D67E3-6CC6-4821-99BE-8CFD97D71AD8}"/>
              </a:ext>
            </a:extLst>
          </p:cNvPr>
          <p:cNvGrpSpPr/>
          <p:nvPr/>
        </p:nvGrpSpPr>
        <p:grpSpPr>
          <a:xfrm>
            <a:off x="6830432" y="1586179"/>
            <a:ext cx="468916" cy="519192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016B8E8C-CB2C-4EB6-8C65-1D652918FC65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7203D446-F3F7-443C-B25E-F691F18E701B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690425FF-9C17-4C29-ABE5-DFCDCF41A07C}"/>
              </a:ext>
            </a:extLst>
          </p:cNvPr>
          <p:cNvGrpSpPr/>
          <p:nvPr/>
        </p:nvGrpSpPr>
        <p:grpSpPr>
          <a:xfrm>
            <a:off x="5355442" y="4237129"/>
            <a:ext cx="494104" cy="498021"/>
            <a:chOff x="4111648" y="901350"/>
            <a:chExt cx="388524" cy="388239"/>
          </a:xfrm>
          <a:solidFill>
            <a:srgbClr val="DFF7F5"/>
          </a:soli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C7A5E52F-5749-4393-BC9A-A2838B32C2C0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683849D2-DE88-408B-BAE5-45C8D50F798F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E9E06AE2-E854-441B-BCCA-0EC4298A7E69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7F6EAA91-CBBC-4394-B1CF-ABF7E8DB073F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550B99A0-E4AA-4BCD-8B21-988D4E9F8700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25E9370C-90E6-4612-9385-E5FBCA5370CE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FA705D65-6FF2-4A4A-9833-F61D882DDE61}"/>
              </a:ext>
            </a:extLst>
          </p:cNvPr>
          <p:cNvGrpSpPr/>
          <p:nvPr/>
        </p:nvGrpSpPr>
        <p:grpSpPr>
          <a:xfrm>
            <a:off x="6796019" y="5121244"/>
            <a:ext cx="546209" cy="514542"/>
            <a:chOff x="4795162" y="3580638"/>
            <a:chExt cx="390525" cy="333375"/>
          </a:xfrm>
          <a:solidFill>
            <a:srgbClr val="DFF7F5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B7CB1E2C-CBE2-4C94-B39C-24B476944843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7FD47C58-8507-47C4-867F-FC49D527FBF5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B45FFF9C-85C3-4319-B379-C1A162405267}"/>
              </a:ext>
            </a:extLst>
          </p:cNvPr>
          <p:cNvGrpSpPr/>
          <p:nvPr/>
        </p:nvGrpSpPr>
        <p:grpSpPr>
          <a:xfrm>
            <a:off x="5305156" y="2532954"/>
            <a:ext cx="527628" cy="426795"/>
            <a:chOff x="4112600" y="931068"/>
            <a:chExt cx="384048" cy="298228"/>
          </a:xfrm>
          <a:solidFill>
            <a:srgbClr val="DFF7F5"/>
          </a:solidFill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0D885C61-E3BD-4B05-8BEB-4E2553AE61B2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03725EC4-8153-4BA4-AB66-088CBFE6AB4A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2775763D-B153-4EBF-9238-53BD80BAEA50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65CFD824-E4E1-4FFF-BCED-3A90EC9BBC73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3A2906A2-C4CC-4A3F-ABA4-3E416D0ADB08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4FA58679-FCF3-4261-A7A8-406736775AE6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2927FC47-415E-45DB-8A02-DFD94CDF78A4}"/>
              </a:ext>
            </a:extLst>
          </p:cNvPr>
          <p:cNvGrpSpPr/>
          <p:nvPr/>
        </p:nvGrpSpPr>
        <p:grpSpPr>
          <a:xfrm>
            <a:off x="8237622" y="4187445"/>
            <a:ext cx="643685" cy="582533"/>
            <a:chOff x="5453435" y="1563454"/>
            <a:chExt cx="392525" cy="392558"/>
          </a:xfrm>
          <a:solidFill>
            <a:srgbClr val="DFF7F5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103D7AE6-E983-40E0-943D-AEC2B0CBDA6B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DFEAF2F6-AFC0-42F0-84CF-2D21B17BACB5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C26A5747-C86B-4E66-8E63-B65B99E952D9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9E728DC4-357A-4477-B25A-A3E94D1AD302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0150B84C-DCEB-46E0-A0F9-CA0276206511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4F499D53-87FB-4DF3-BAED-8C2C2D4E1547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04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FF03D4B-095A-43AB-A8A5-54E469E98775}"/>
              </a:ext>
            </a:extLst>
          </p:cNvPr>
          <p:cNvSpPr txBox="1"/>
          <p:nvPr/>
        </p:nvSpPr>
        <p:spPr>
          <a:xfrm>
            <a:off x="4662196" y="2792370"/>
            <a:ext cx="2867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기능별</a:t>
            </a:r>
            <a:endParaRPr lang="en-US" altLang="ko-KR" sz="4000" b="1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ko-KR" altLang="en-US" sz="40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페이지</a:t>
            </a:r>
            <a:endParaRPr lang="ko-KR" altLang="en-US" sz="40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72B0BD1-6561-4C94-B903-0ACE3E1C2E40}"/>
              </a:ext>
            </a:extLst>
          </p:cNvPr>
          <p:cNvSpPr txBox="1"/>
          <p:nvPr/>
        </p:nvSpPr>
        <p:spPr>
          <a:xfrm>
            <a:off x="4665950" y="3989948"/>
            <a:ext cx="286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200">
                <a:solidFill>
                  <a:srgbClr val="262547"/>
                </a:solidFill>
              </a:rPr>
              <a:t>Java, mysql, spring, mybatis, websocket,,,,,</a:t>
            </a:r>
            <a:endParaRPr lang="en-US" altLang="ko-KR" sz="1200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EA1E5E-869B-4C08-8455-7306C1F2F8BD}"/>
              </a:ext>
            </a:extLst>
          </p:cNvPr>
          <p:cNvSpPr txBox="1"/>
          <p:nvPr/>
        </p:nvSpPr>
        <p:spPr>
          <a:xfrm>
            <a:off x="132743" y="2785146"/>
            <a:ext cx="251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아이디 비밀번호 </a:t>
            </a:r>
            <a:endParaRPr lang="en-US" altLang="ko-KR" sz="1600" b="1">
              <a:solidFill>
                <a:srgbClr val="262547"/>
              </a:solidFill>
            </a:endParaRPr>
          </a:p>
          <a:p>
            <a:r>
              <a:rPr lang="ko-KR" altLang="en-US" sz="1600" b="1">
                <a:solidFill>
                  <a:srgbClr val="262547"/>
                </a:solidFill>
              </a:rPr>
              <a:t>유효성</a:t>
            </a:r>
            <a:r>
              <a:rPr lang="en-US" altLang="ko-KR" sz="1600" b="1">
                <a:solidFill>
                  <a:srgbClr val="262547"/>
                </a:solidFill>
              </a:rPr>
              <a:t> </a:t>
            </a:r>
            <a:r>
              <a:rPr lang="ko-KR" altLang="en-US" sz="1600" b="1">
                <a:solidFill>
                  <a:srgbClr val="262547"/>
                </a:solidFill>
              </a:rPr>
              <a:t>체크</a:t>
            </a:r>
            <a:endParaRPr lang="en-US" altLang="ko-KR" sz="1600" b="1" dirty="0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로그인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DDD70FC-3494-4EB1-86C8-0D727C655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55" y="1536020"/>
            <a:ext cx="9215160" cy="4423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1E145B6-7C44-491A-A746-B3CCFC636A2F}"/>
              </a:ext>
            </a:extLst>
          </p:cNvPr>
          <p:cNvSpPr txBox="1"/>
          <p:nvPr/>
        </p:nvSpPr>
        <p:spPr>
          <a:xfrm>
            <a:off x="132742" y="3647779"/>
            <a:ext cx="251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262547"/>
                </a:solidFill>
              </a:rPr>
              <a:t>인증 실패시 접속불가</a:t>
            </a:r>
            <a:endParaRPr lang="en-US" altLang="ko-KR" sz="1600" b="1" dirty="0">
              <a:solidFill>
                <a:srgbClr val="262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5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EA1E5E-869B-4C08-8455-7306C1F2F8BD}"/>
              </a:ext>
            </a:extLst>
          </p:cNvPr>
          <p:cNvSpPr txBox="1"/>
          <p:nvPr/>
        </p:nvSpPr>
        <p:spPr>
          <a:xfrm>
            <a:off x="132743" y="2738940"/>
            <a:ext cx="251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262547"/>
                </a:solidFill>
              </a:rPr>
              <a:t>WebSocket</a:t>
            </a:r>
            <a:r>
              <a:rPr lang="ko-KR" altLang="en-US" sz="1600" b="1">
                <a:solidFill>
                  <a:srgbClr val="262547"/>
                </a:solidFill>
              </a:rPr>
              <a:t> 을 이용하여</a:t>
            </a:r>
            <a:endParaRPr lang="en-US" altLang="ko-KR" sz="1600" b="1">
              <a:solidFill>
                <a:srgbClr val="262547"/>
              </a:solidFill>
            </a:endParaRPr>
          </a:p>
          <a:p>
            <a:endParaRPr lang="en-US" altLang="ko-KR" sz="1600" b="1">
              <a:solidFill>
                <a:srgbClr val="262547"/>
              </a:solidFill>
            </a:endParaRPr>
          </a:p>
          <a:p>
            <a:r>
              <a:rPr lang="ko-KR" altLang="en-US" sz="1600" b="1">
                <a:solidFill>
                  <a:srgbClr val="262547"/>
                </a:solidFill>
              </a:rPr>
              <a:t>각 다른 페이지에서 </a:t>
            </a:r>
            <a:endParaRPr lang="en-US" altLang="ko-KR" sz="1600" b="1">
              <a:solidFill>
                <a:srgbClr val="262547"/>
              </a:solidFill>
            </a:endParaRPr>
          </a:p>
          <a:p>
            <a:endParaRPr lang="en-US" altLang="ko-KR" sz="1600" b="1">
              <a:solidFill>
                <a:srgbClr val="262547"/>
              </a:solidFill>
            </a:endParaRPr>
          </a:p>
          <a:p>
            <a:r>
              <a:rPr lang="ko-KR" altLang="en-US" sz="1600" b="1">
                <a:solidFill>
                  <a:srgbClr val="262547"/>
                </a:solidFill>
              </a:rPr>
              <a:t>메시지 전송 기능 구현</a:t>
            </a:r>
            <a:endParaRPr lang="en-US" altLang="ko-KR" sz="1600" b="1">
              <a:solidFill>
                <a:srgbClr val="2625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F46E20-DD6D-496F-A51A-3A560627FB9F}"/>
              </a:ext>
            </a:extLst>
          </p:cNvPr>
          <p:cNvSpPr txBox="1"/>
          <p:nvPr/>
        </p:nvSpPr>
        <p:spPr>
          <a:xfrm>
            <a:off x="4435011" y="554130"/>
            <a:ext cx="332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262547"/>
                </a:solidFill>
                <a:latin typeface="+mj-lt"/>
                <a:cs typeface="Arial" panose="020B0604020202020204" pitchFamily="34" charset="0"/>
              </a:rPr>
              <a:t>채팅 페이지</a:t>
            </a:r>
            <a:endParaRPr lang="ko-KR" altLang="en-US" sz="3600" b="1" dirty="0">
              <a:solidFill>
                <a:srgbClr val="262547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BA6B9E-EA6F-453F-80D4-AE4B61D0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20" y="1519736"/>
            <a:ext cx="8920064" cy="44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9998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-Calibri Light">
      <a:majorFont>
        <a:latin typeface="Bebas Neu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515</Words>
  <Application>Microsoft Office PowerPoint</Application>
  <PresentationFormat>사용자 지정</PresentationFormat>
  <Paragraphs>117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Arial</vt:lpstr>
      <vt:lpstr>Bebas Neue</vt:lpstr>
      <vt:lpstr>HY헤드라인M</vt:lpstr>
      <vt:lpstr>맑은 고딕</vt:lpstr>
      <vt:lpstr>Calibri Light</vt:lpstr>
      <vt:lpstr>Arial Unicode MS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Windows 사용자</cp:lastModifiedBy>
  <cp:revision>128</cp:revision>
  <dcterms:created xsi:type="dcterms:W3CDTF">2019-04-06T05:20:47Z</dcterms:created>
  <dcterms:modified xsi:type="dcterms:W3CDTF">2021-08-05T05:29:24Z</dcterms:modified>
</cp:coreProperties>
</file>